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3A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4944"/>
  </p:normalViewPr>
  <p:slideViewPr>
    <p:cSldViewPr snapToGrid="0" snapToObjects="1">
      <p:cViewPr varScale="1">
        <p:scale>
          <a:sx n="91" d="100"/>
          <a:sy n="91" d="100"/>
        </p:scale>
        <p:origin x="84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fr-CA"/>
              <a:t>Modifier le style du titre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Modifier le style des sous-titres du masque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smtClean="0"/>
              <a:t>2/27/21</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826119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fr-CA"/>
              <a:t>Modifier le style du titre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fr-CA" dirty="0"/>
              <a:t>Cliquez sur l'icône pour ajouter une image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t>2/27/21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383201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fr-CA"/>
              <a:t>Modifier le style du titre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t>2/27/21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011267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fr-CA"/>
              <a:t>Modifier le style du titre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t>2/27/21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6276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fr-CA"/>
              <a:t>Modifier le style du titre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t>2/27/21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5770581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fr-CA"/>
              <a:t>Modifier le style du titre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Cliquez pour modifier les styles du texte du masque</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Cliquez pour modifier les styles du texte du masque</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Cliquez pour modifier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smtClean="0"/>
              <a:t>2/27/21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7719776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fr-CA"/>
              <a:t>Modifier le style du titre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fr-CA" dirty="0"/>
              <a:t>Cliquez sur l'icône pour ajouter une image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Cliquez pour modifier les styles du texte du masque</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fr-CA" dirty="0"/>
              <a:t>Cliquez sur l'icône pour ajouter une image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Cliquez pour modifier les styles du texte du masque</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fr-CA" dirty="0"/>
              <a:t>Cliquez sur l'icône pour ajouter une image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Cliquez pour modifier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smtClean="0"/>
              <a:t>2/27/21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9135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Modifier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5019658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fr-CA"/>
              <a:t>Modifier le style du titre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322378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Modifier le style du titre</a:t>
            </a:r>
            <a:endParaRPr lang="en-US" dirty="0"/>
          </a:p>
        </p:txBody>
      </p:sp>
      <p:sp>
        <p:nvSpPr>
          <p:cNvPr id="3" name="Content Placeholder 2"/>
          <p:cNvSpPr>
            <a:spLocks noGrp="1"/>
          </p:cNvSpPr>
          <p:nvPr>
            <p:ph idx="1"/>
          </p:nvPr>
        </p:nvSpPr>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559398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fr-CA"/>
              <a:t>Modifier le style du titre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a:t>Cliquez pour modifier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smtClean="0"/>
              <a:t>2/27/21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597752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Modifier le style du titre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2/27/21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68852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fr-CA"/>
              <a:t>Modifier le style du titre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4" name="Content Placeholder 3"/>
          <p:cNvSpPr>
            <a:spLocks noGrp="1"/>
          </p:cNvSpPr>
          <p:nvPr>
            <p:ph sz="half" idx="2"/>
          </p:nvPr>
        </p:nvSpPr>
        <p:spPr>
          <a:xfrm>
            <a:off x="1141410" y="3073397"/>
            <a:ext cx="4878391" cy="2717801"/>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6" name="Content Placeholder 5"/>
          <p:cNvSpPr>
            <a:spLocks noGrp="1"/>
          </p:cNvSpPr>
          <p:nvPr>
            <p:ph sz="quarter" idx="4"/>
          </p:nvPr>
        </p:nvSpPr>
        <p:spPr>
          <a:xfrm>
            <a:off x="6172200" y="3073397"/>
            <a:ext cx="4875210" cy="2717801"/>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2/27/21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563001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Modifier le style du titre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2/27/21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647448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2/27/21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016239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fr-CA"/>
              <a:t>Modifier le style du titre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t>2/27/21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428501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fr-CA"/>
              <a:t>Modifier le style du titre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dirty="0"/>
              <a:t>Cliquez sur l'icône pour ajouter une image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t>2/27/21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057900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2/27/21</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970132121"/>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52400" dist="38100" dir="2700000" algn="tl">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52400" dist="38100" dir="2700000" algn="tl">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52400" dist="38100" dir="2700000" algn="tl">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myedmondsnews.com/2018/04/live-in-edmonds-what-do-you-call-yourself/question-mark-1019820_1280/"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82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58A6C0-FCE5-8E4C-9D81-EF7E105D1DAB}"/>
              </a:ext>
            </a:extLst>
          </p:cNvPr>
          <p:cNvSpPr>
            <a:spLocks noGrp="1"/>
          </p:cNvSpPr>
          <p:nvPr>
            <p:ph type="ctrTitle"/>
          </p:nvPr>
        </p:nvSpPr>
        <p:spPr>
          <a:xfrm>
            <a:off x="1876425" y="1113282"/>
            <a:ext cx="5201086" cy="2396681"/>
          </a:xfrm>
        </p:spPr>
        <p:txBody>
          <a:bodyPr>
            <a:normAutofit/>
          </a:bodyPr>
          <a:lstStyle/>
          <a:p>
            <a:r>
              <a:rPr lang="fr-FR" dirty="0"/>
              <a:t>EN CHANTIER POUR LA MISSION !</a:t>
            </a:r>
          </a:p>
        </p:txBody>
      </p:sp>
      <p:sp>
        <p:nvSpPr>
          <p:cNvPr id="3" name="Sous-titre 2">
            <a:extLst>
              <a:ext uri="{FF2B5EF4-FFF2-40B4-BE49-F238E27FC236}">
                <a16:creationId xmlns:a16="http://schemas.microsoft.com/office/drawing/2014/main" id="{0D660242-C2E3-414C-8FBC-A84350C5790C}"/>
              </a:ext>
            </a:extLst>
          </p:cNvPr>
          <p:cNvSpPr>
            <a:spLocks noGrp="1"/>
          </p:cNvSpPr>
          <p:nvPr>
            <p:ph type="subTitle" idx="1"/>
          </p:nvPr>
        </p:nvSpPr>
        <p:spPr>
          <a:xfrm>
            <a:off x="1876424" y="3602038"/>
            <a:ext cx="5231513" cy="2052720"/>
          </a:xfrm>
        </p:spPr>
        <p:txBody>
          <a:bodyPr>
            <a:normAutofit/>
          </a:bodyPr>
          <a:lstStyle/>
          <a:p>
            <a:r>
              <a:rPr lang="fr-FR" dirty="0"/>
              <a:t>2</a:t>
            </a:r>
            <a:r>
              <a:rPr lang="fr-FR" baseline="30000" dirty="0"/>
              <a:t>e</a:t>
            </a:r>
            <a:r>
              <a:rPr lang="fr-FR" dirty="0"/>
              <a:t> rencontre avec les catéchètes</a:t>
            </a:r>
          </a:p>
          <a:p>
            <a:r>
              <a:rPr lang="fr-FR" dirty="0"/>
              <a:t>dates: </a:t>
            </a:r>
          </a:p>
        </p:txBody>
      </p:sp>
      <p:sp>
        <p:nvSpPr>
          <p:cNvPr id="12" name="Round Diagonal Corner Rectangle 6">
            <a:extLst>
              <a:ext uri="{FF2B5EF4-FFF2-40B4-BE49-F238E27FC236}">
                <a16:creationId xmlns:a16="http://schemas.microsoft.com/office/drawing/2014/main" id="{3E3ED3F8-0F85-482D-98CB-FF62EF5C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0945" y="808057"/>
            <a:ext cx="3821429" cy="5234394"/>
          </a:xfrm>
          <a:prstGeom prst="round2DiagRect">
            <a:avLst>
              <a:gd name="adj1" fmla="val 11323"/>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Image 6">
            <a:extLst>
              <a:ext uri="{FF2B5EF4-FFF2-40B4-BE49-F238E27FC236}">
                <a16:creationId xmlns:a16="http://schemas.microsoft.com/office/drawing/2014/main" id="{223BD419-0483-C843-A799-033840C1121C}"/>
              </a:ext>
            </a:extLst>
          </p:cNvPr>
          <p:cNvPicPr>
            <a:picLocks noChangeAspect="1"/>
          </p:cNvPicPr>
          <p:nvPr/>
        </p:nvPicPr>
        <p:blipFill>
          <a:blip r:embed="rId3"/>
          <a:stretch>
            <a:fillRect/>
          </a:stretch>
        </p:blipFill>
        <p:spPr>
          <a:xfrm>
            <a:off x="7562159" y="1422400"/>
            <a:ext cx="3820216" cy="4064059"/>
          </a:xfrm>
          <a:prstGeom prst="rect">
            <a:avLst/>
          </a:prstGeom>
        </p:spPr>
      </p:pic>
    </p:spTree>
    <p:extLst>
      <p:ext uri="{BB962C8B-B14F-4D97-AF65-F5344CB8AC3E}">
        <p14:creationId xmlns:p14="http://schemas.microsoft.com/office/powerpoint/2010/main" val="3521769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F3247575-FDDF-6948-9CCB-D806706B902C}"/>
              </a:ext>
            </a:extLst>
          </p:cNvPr>
          <p:cNvPicPr>
            <a:picLocks noChangeAspect="1"/>
          </p:cNvPicPr>
          <p:nvPr/>
        </p:nvPicPr>
        <p:blipFill>
          <a:blip r:embed="rId2"/>
          <a:stretch>
            <a:fillRect/>
          </a:stretch>
        </p:blipFill>
        <p:spPr>
          <a:xfrm>
            <a:off x="10262468" y="4085856"/>
            <a:ext cx="1929532" cy="2772144"/>
          </a:xfrm>
          <a:prstGeom prst="rect">
            <a:avLst/>
          </a:prstGeom>
        </p:spPr>
      </p:pic>
      <p:sp>
        <p:nvSpPr>
          <p:cNvPr id="6" name="ZoneTexte 5">
            <a:extLst>
              <a:ext uri="{FF2B5EF4-FFF2-40B4-BE49-F238E27FC236}">
                <a16:creationId xmlns:a16="http://schemas.microsoft.com/office/drawing/2014/main" id="{ECF69C18-5267-4140-9A70-A9DE5C23C9B9}"/>
              </a:ext>
            </a:extLst>
          </p:cNvPr>
          <p:cNvSpPr txBox="1"/>
          <p:nvPr/>
        </p:nvSpPr>
        <p:spPr>
          <a:xfrm>
            <a:off x="7570705" y="6110075"/>
            <a:ext cx="2691763" cy="584775"/>
          </a:xfrm>
          <a:prstGeom prst="rect">
            <a:avLst/>
          </a:prstGeom>
          <a:noFill/>
        </p:spPr>
        <p:txBody>
          <a:bodyPr wrap="none" rtlCol="0">
            <a:spAutoFit/>
          </a:bodyPr>
          <a:lstStyle/>
          <a:p>
            <a:r>
              <a:rPr lang="fr-FR" sz="1600" dirty="0"/>
              <a:t>Jn 15, 1-7</a:t>
            </a:r>
          </a:p>
          <a:p>
            <a:r>
              <a:rPr lang="fr-FR" sz="1600" dirty="0"/>
              <a:t>cité par le pape dans sa lettre</a:t>
            </a:r>
          </a:p>
        </p:txBody>
      </p:sp>
      <p:pic>
        <p:nvPicPr>
          <p:cNvPr id="8" name="Image 7">
            <a:extLst>
              <a:ext uri="{FF2B5EF4-FFF2-40B4-BE49-F238E27FC236}">
                <a16:creationId xmlns:a16="http://schemas.microsoft.com/office/drawing/2014/main" id="{4B7282EC-3706-5E45-A7A3-06618150BDD5}"/>
              </a:ext>
            </a:extLst>
          </p:cNvPr>
          <p:cNvPicPr>
            <a:picLocks noChangeAspect="1"/>
          </p:cNvPicPr>
          <p:nvPr/>
        </p:nvPicPr>
        <p:blipFill>
          <a:blip r:embed="rId3"/>
          <a:stretch>
            <a:fillRect/>
          </a:stretch>
        </p:blipFill>
        <p:spPr>
          <a:xfrm>
            <a:off x="0" y="0"/>
            <a:ext cx="4864100" cy="6858000"/>
          </a:xfrm>
          <a:prstGeom prst="rect">
            <a:avLst/>
          </a:prstGeom>
        </p:spPr>
      </p:pic>
      <p:sp>
        <p:nvSpPr>
          <p:cNvPr id="11" name="ZoneTexte 10">
            <a:extLst>
              <a:ext uri="{FF2B5EF4-FFF2-40B4-BE49-F238E27FC236}">
                <a16:creationId xmlns:a16="http://schemas.microsoft.com/office/drawing/2014/main" id="{944665FD-E0D4-D54B-AAC0-F9FE53DA921A}"/>
              </a:ext>
            </a:extLst>
          </p:cNvPr>
          <p:cNvSpPr txBox="1"/>
          <p:nvPr/>
        </p:nvSpPr>
        <p:spPr>
          <a:xfrm>
            <a:off x="1611151" y="2502526"/>
            <a:ext cx="10077439" cy="1200329"/>
          </a:xfrm>
          <a:prstGeom prst="rect">
            <a:avLst/>
          </a:prstGeom>
          <a:noFill/>
        </p:spPr>
        <p:txBody>
          <a:bodyPr wrap="none" rtlCol="0">
            <a:spAutoFit/>
          </a:bodyPr>
          <a:lstStyle/>
          <a:p>
            <a:pPr algn="ctr"/>
            <a:r>
              <a:rPr lang="fr-FR" sz="3600" dirty="0">
                <a:solidFill>
                  <a:schemeClr val="bg1">
                    <a:lumMod val="65000"/>
                    <a:lumOff val="35000"/>
                  </a:schemeClr>
                </a:solidFill>
              </a:rPr>
              <a:t>« </a:t>
            </a:r>
            <a:r>
              <a:rPr lang="fr-FR" sz="3600" i="1" dirty="0">
                <a:solidFill>
                  <a:schemeClr val="bg1">
                    <a:lumMod val="65000"/>
                    <a:lumOff val="35000"/>
                  </a:schemeClr>
                </a:solidFill>
              </a:rPr>
              <a:t>Demeurez dans mon amour, demeurez attachés à moi,</a:t>
            </a:r>
          </a:p>
          <a:p>
            <a:pPr algn="ctr"/>
            <a:r>
              <a:rPr lang="fr-FR" sz="3600" i="1" dirty="0">
                <a:solidFill>
                  <a:schemeClr val="bg1">
                    <a:lumMod val="65000"/>
                    <a:lumOff val="35000"/>
                  </a:schemeClr>
                </a:solidFill>
              </a:rPr>
              <a:t> comme le sarment attaché à la vigne </a:t>
            </a:r>
            <a:r>
              <a:rPr lang="fr-FR" sz="3600" dirty="0">
                <a:solidFill>
                  <a:schemeClr val="bg1">
                    <a:lumMod val="65000"/>
                    <a:lumOff val="35000"/>
                  </a:schemeClr>
                </a:solidFill>
              </a:rPr>
              <a:t>»</a:t>
            </a:r>
          </a:p>
        </p:txBody>
      </p:sp>
    </p:spTree>
    <p:extLst>
      <p:ext uri="{BB962C8B-B14F-4D97-AF65-F5344CB8AC3E}">
        <p14:creationId xmlns:p14="http://schemas.microsoft.com/office/powerpoint/2010/main" val="2549917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34FC42-77EC-E443-8DF8-5F92891A4832}"/>
              </a:ext>
            </a:extLst>
          </p:cNvPr>
          <p:cNvSpPr>
            <a:spLocks noGrp="1"/>
          </p:cNvSpPr>
          <p:nvPr>
            <p:ph type="title"/>
          </p:nvPr>
        </p:nvSpPr>
        <p:spPr>
          <a:xfrm>
            <a:off x="1143001" y="0"/>
            <a:ext cx="9905998" cy="1478570"/>
          </a:xfrm>
        </p:spPr>
        <p:txBody>
          <a:bodyPr/>
          <a:lstStyle/>
          <a:p>
            <a:r>
              <a:rPr lang="fr-FR" u="sng" dirty="0"/>
              <a:t>le catéchète : un expert en humanité !</a:t>
            </a:r>
          </a:p>
        </p:txBody>
      </p:sp>
      <p:sp>
        <p:nvSpPr>
          <p:cNvPr id="3" name="Espace réservé du contenu 2">
            <a:extLst>
              <a:ext uri="{FF2B5EF4-FFF2-40B4-BE49-F238E27FC236}">
                <a16:creationId xmlns:a16="http://schemas.microsoft.com/office/drawing/2014/main" id="{6835B938-C9A3-8044-AC03-CAAFFCBC0BF9}"/>
              </a:ext>
            </a:extLst>
          </p:cNvPr>
          <p:cNvSpPr>
            <a:spLocks noGrp="1"/>
          </p:cNvSpPr>
          <p:nvPr>
            <p:ph idx="1"/>
          </p:nvPr>
        </p:nvSpPr>
        <p:spPr>
          <a:xfrm>
            <a:off x="1141413" y="1658143"/>
            <a:ext cx="9905999" cy="3541714"/>
          </a:xfrm>
        </p:spPr>
        <p:txBody>
          <a:bodyPr>
            <a:normAutofit/>
          </a:bodyPr>
          <a:lstStyle/>
          <a:p>
            <a:pPr marL="0" indent="0" algn="ctr">
              <a:buNone/>
            </a:pPr>
            <a:r>
              <a:rPr lang="fr-FR" sz="3200" dirty="0"/>
              <a:t>La catéchèse sert à construire un être humain, à l’aider à trouver fondamentalement qui il est par sa fréquentation du Christ et de l’Évangile.</a:t>
            </a:r>
          </a:p>
        </p:txBody>
      </p:sp>
      <p:pic>
        <p:nvPicPr>
          <p:cNvPr id="5" name="Image 4">
            <a:extLst>
              <a:ext uri="{FF2B5EF4-FFF2-40B4-BE49-F238E27FC236}">
                <a16:creationId xmlns:a16="http://schemas.microsoft.com/office/drawing/2014/main" id="{C503CC46-793C-0646-9AAD-05DDA160A437}"/>
              </a:ext>
            </a:extLst>
          </p:cNvPr>
          <p:cNvPicPr>
            <a:picLocks noChangeAspect="1"/>
          </p:cNvPicPr>
          <p:nvPr/>
        </p:nvPicPr>
        <p:blipFill>
          <a:blip r:embed="rId2"/>
          <a:stretch>
            <a:fillRect/>
          </a:stretch>
        </p:blipFill>
        <p:spPr>
          <a:xfrm>
            <a:off x="1422400" y="3383899"/>
            <a:ext cx="2608667" cy="3474102"/>
          </a:xfrm>
          <a:prstGeom prst="rect">
            <a:avLst/>
          </a:prstGeom>
        </p:spPr>
      </p:pic>
      <p:pic>
        <p:nvPicPr>
          <p:cNvPr id="7" name="Image 6">
            <a:extLst>
              <a:ext uri="{FF2B5EF4-FFF2-40B4-BE49-F238E27FC236}">
                <a16:creationId xmlns:a16="http://schemas.microsoft.com/office/drawing/2014/main" id="{E15740AA-E31D-CF43-8FCC-AE5B1011DD5D}"/>
              </a:ext>
            </a:extLst>
          </p:cNvPr>
          <p:cNvPicPr>
            <a:picLocks noChangeAspect="1"/>
          </p:cNvPicPr>
          <p:nvPr/>
        </p:nvPicPr>
        <p:blipFill>
          <a:blip r:embed="rId3"/>
          <a:stretch>
            <a:fillRect/>
          </a:stretch>
        </p:blipFill>
        <p:spPr>
          <a:xfrm flipV="1">
            <a:off x="5151640" y="4997906"/>
            <a:ext cx="1591733" cy="763047"/>
          </a:xfrm>
          <a:prstGeom prst="rect">
            <a:avLst/>
          </a:prstGeom>
        </p:spPr>
      </p:pic>
      <p:pic>
        <p:nvPicPr>
          <p:cNvPr id="9" name="Image 8">
            <a:extLst>
              <a:ext uri="{FF2B5EF4-FFF2-40B4-BE49-F238E27FC236}">
                <a16:creationId xmlns:a16="http://schemas.microsoft.com/office/drawing/2014/main" id="{8E0DB418-4254-DD47-848E-10E1DDCC0B79}"/>
              </a:ext>
            </a:extLst>
          </p:cNvPr>
          <p:cNvPicPr>
            <a:picLocks noChangeAspect="1"/>
          </p:cNvPicPr>
          <p:nvPr/>
        </p:nvPicPr>
        <p:blipFill>
          <a:blip r:embed="rId4"/>
          <a:stretch>
            <a:fillRect/>
          </a:stretch>
        </p:blipFill>
        <p:spPr>
          <a:xfrm>
            <a:off x="8160936" y="4129188"/>
            <a:ext cx="2886476" cy="2728811"/>
          </a:xfrm>
          <a:prstGeom prst="rect">
            <a:avLst/>
          </a:prstGeom>
        </p:spPr>
      </p:pic>
    </p:spTree>
    <p:extLst>
      <p:ext uri="{BB962C8B-B14F-4D97-AF65-F5344CB8AC3E}">
        <p14:creationId xmlns:p14="http://schemas.microsoft.com/office/powerpoint/2010/main" val="1821020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82000"/>
                <a:satMod val="150000"/>
                <a:lumMod val="160000"/>
              </a:schemeClr>
            </a:duotone>
          </a:blip>
          <a:stretch/>
        </a:blip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33D44672-E0E3-4674-950D-BD508BE4531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nvGrpSpPr>
          <p:cNvPr id="12" name="Group 11">
            <a:extLst>
              <a:ext uri="{FF2B5EF4-FFF2-40B4-BE49-F238E27FC236}">
                <a16:creationId xmlns:a16="http://schemas.microsoft.com/office/drawing/2014/main" id="{C320E816-B393-45A7-B72E-0E7957C1F57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3" name="Rectangle 5">
              <a:extLst>
                <a:ext uri="{FF2B5EF4-FFF2-40B4-BE49-F238E27FC236}">
                  <a16:creationId xmlns:a16="http://schemas.microsoft.com/office/drawing/2014/main" id="{FA8BF52E-F01E-4F10-AD3E-209E6561106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4" name="Freeform 6">
              <a:extLst>
                <a:ext uri="{FF2B5EF4-FFF2-40B4-BE49-F238E27FC236}">
                  <a16:creationId xmlns:a16="http://schemas.microsoft.com/office/drawing/2014/main" id="{5CCD0569-C62E-48FB-A8BB-6BC8387F185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5" name="Freeform 7">
              <a:extLst>
                <a:ext uri="{FF2B5EF4-FFF2-40B4-BE49-F238E27FC236}">
                  <a16:creationId xmlns:a16="http://schemas.microsoft.com/office/drawing/2014/main" id="{174BD00C-33C4-4671-B4FE-160539C7CC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6" name="Rectangle 8">
              <a:extLst>
                <a:ext uri="{FF2B5EF4-FFF2-40B4-BE49-F238E27FC236}">
                  <a16:creationId xmlns:a16="http://schemas.microsoft.com/office/drawing/2014/main" id="{FBA088E6-2B20-422C-B1A4-FC1D5C83BD4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7" name="Freeform 9">
              <a:extLst>
                <a:ext uri="{FF2B5EF4-FFF2-40B4-BE49-F238E27FC236}">
                  <a16:creationId xmlns:a16="http://schemas.microsoft.com/office/drawing/2014/main" id="{59E0759F-8BBC-4BFB-BFC8-88089196BA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8" name="Freeform 10">
              <a:extLst>
                <a:ext uri="{FF2B5EF4-FFF2-40B4-BE49-F238E27FC236}">
                  <a16:creationId xmlns:a16="http://schemas.microsoft.com/office/drawing/2014/main" id="{841556E7-C3FA-4293-BC40-79A114184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9" name="Freeform 11">
              <a:extLst>
                <a:ext uri="{FF2B5EF4-FFF2-40B4-BE49-F238E27FC236}">
                  <a16:creationId xmlns:a16="http://schemas.microsoft.com/office/drawing/2014/main" id="{5776AD70-B265-4282-9F6D-A6FF2968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0" name="Freeform 12">
              <a:extLst>
                <a:ext uri="{FF2B5EF4-FFF2-40B4-BE49-F238E27FC236}">
                  <a16:creationId xmlns:a16="http://schemas.microsoft.com/office/drawing/2014/main" id="{8B4764B4-C673-4421-9691-45A236FA5AD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1" name="Freeform 13">
              <a:extLst>
                <a:ext uri="{FF2B5EF4-FFF2-40B4-BE49-F238E27FC236}">
                  <a16:creationId xmlns:a16="http://schemas.microsoft.com/office/drawing/2014/main" id="{820C4B27-9DCA-4BE7-8DA2-F0CEDA297B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 name="Freeform 14">
              <a:extLst>
                <a:ext uri="{FF2B5EF4-FFF2-40B4-BE49-F238E27FC236}">
                  <a16:creationId xmlns:a16="http://schemas.microsoft.com/office/drawing/2014/main" id="{10228B76-9508-4406-9511-086A595AA4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3" name="Freeform 15">
              <a:extLst>
                <a:ext uri="{FF2B5EF4-FFF2-40B4-BE49-F238E27FC236}">
                  <a16:creationId xmlns:a16="http://schemas.microsoft.com/office/drawing/2014/main" id="{CB09C001-F04E-43E0-B05A-ED31B2EA1B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 name="Freeform 16">
              <a:extLst>
                <a:ext uri="{FF2B5EF4-FFF2-40B4-BE49-F238E27FC236}">
                  <a16:creationId xmlns:a16="http://schemas.microsoft.com/office/drawing/2014/main" id="{015DC477-AE9B-4344-B43E-7C294BEA8CB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5" name="Freeform 17">
              <a:extLst>
                <a:ext uri="{FF2B5EF4-FFF2-40B4-BE49-F238E27FC236}">
                  <a16:creationId xmlns:a16="http://schemas.microsoft.com/office/drawing/2014/main" id="{230F46F5-5693-4D4E-BE6D-B4721D6365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6" name="Freeform 18">
              <a:extLst>
                <a:ext uri="{FF2B5EF4-FFF2-40B4-BE49-F238E27FC236}">
                  <a16:creationId xmlns:a16="http://schemas.microsoft.com/office/drawing/2014/main" id="{C5037ACC-178A-49DD-94AD-8B2842E6480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7" name="Freeform 19">
              <a:extLst>
                <a:ext uri="{FF2B5EF4-FFF2-40B4-BE49-F238E27FC236}">
                  <a16:creationId xmlns:a16="http://schemas.microsoft.com/office/drawing/2014/main" id="{B57FC6E7-5636-4B0D-BCEF-F0FF4CF63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8" name="Freeform 20">
              <a:extLst>
                <a:ext uri="{FF2B5EF4-FFF2-40B4-BE49-F238E27FC236}">
                  <a16:creationId xmlns:a16="http://schemas.microsoft.com/office/drawing/2014/main" id="{AEAF7536-4FD5-40B2-A47E-12701FBF60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9" name="Freeform 21">
              <a:extLst>
                <a:ext uri="{FF2B5EF4-FFF2-40B4-BE49-F238E27FC236}">
                  <a16:creationId xmlns:a16="http://schemas.microsoft.com/office/drawing/2014/main" id="{492EE95C-CA9E-4C04-8904-AD4E3CF12B3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0" name="Freeform 22">
              <a:extLst>
                <a:ext uri="{FF2B5EF4-FFF2-40B4-BE49-F238E27FC236}">
                  <a16:creationId xmlns:a16="http://schemas.microsoft.com/office/drawing/2014/main" id="{4176F3CC-BEC5-48D6-9EC4-FE53B35A5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1" name="Freeform 23">
              <a:extLst>
                <a:ext uri="{FF2B5EF4-FFF2-40B4-BE49-F238E27FC236}">
                  <a16:creationId xmlns:a16="http://schemas.microsoft.com/office/drawing/2014/main" id="{1843132F-2E68-467D-8203-4734ED67E76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2" name="Freeform 24">
              <a:extLst>
                <a:ext uri="{FF2B5EF4-FFF2-40B4-BE49-F238E27FC236}">
                  <a16:creationId xmlns:a16="http://schemas.microsoft.com/office/drawing/2014/main" id="{2BB3C725-0DC0-42C7-8DE6-1759523ECEB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3" name="Freeform 25">
              <a:extLst>
                <a:ext uri="{FF2B5EF4-FFF2-40B4-BE49-F238E27FC236}">
                  <a16:creationId xmlns:a16="http://schemas.microsoft.com/office/drawing/2014/main" id="{B6DD478C-18EF-4E12-8F25-30385944FD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4" name="Freeform 26">
              <a:extLst>
                <a:ext uri="{FF2B5EF4-FFF2-40B4-BE49-F238E27FC236}">
                  <a16:creationId xmlns:a16="http://schemas.microsoft.com/office/drawing/2014/main" id="{9BF402B3-6657-427D-8B4C-4D183AE184A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5" name="Freeform 27">
              <a:extLst>
                <a:ext uri="{FF2B5EF4-FFF2-40B4-BE49-F238E27FC236}">
                  <a16:creationId xmlns:a16="http://schemas.microsoft.com/office/drawing/2014/main" id="{8B9AD51E-B681-4AB6-8328-020F97F0EF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6" name="Freeform 28">
              <a:extLst>
                <a:ext uri="{FF2B5EF4-FFF2-40B4-BE49-F238E27FC236}">
                  <a16:creationId xmlns:a16="http://schemas.microsoft.com/office/drawing/2014/main" id="{965C3DF4-5EE2-438F-BAD8-1263AA5DBD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7" name="Freeform 29">
              <a:extLst>
                <a:ext uri="{FF2B5EF4-FFF2-40B4-BE49-F238E27FC236}">
                  <a16:creationId xmlns:a16="http://schemas.microsoft.com/office/drawing/2014/main" id="{13FD4F16-837E-4B6E-A8BF-52FE99722C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8" name="Freeform 30">
              <a:extLst>
                <a:ext uri="{FF2B5EF4-FFF2-40B4-BE49-F238E27FC236}">
                  <a16:creationId xmlns:a16="http://schemas.microsoft.com/office/drawing/2014/main" id="{E8347121-B702-41AD-9A01-4681E8E6CE8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9" name="Freeform 31">
              <a:extLst>
                <a:ext uri="{FF2B5EF4-FFF2-40B4-BE49-F238E27FC236}">
                  <a16:creationId xmlns:a16="http://schemas.microsoft.com/office/drawing/2014/main" id="{AA0FA0CD-862B-4345-BD18-63E860E7F0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0" name="Freeform 32">
              <a:extLst>
                <a:ext uri="{FF2B5EF4-FFF2-40B4-BE49-F238E27FC236}">
                  <a16:creationId xmlns:a16="http://schemas.microsoft.com/office/drawing/2014/main" id="{474EBBAA-B729-410A-98FD-9B25F6459E5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1" name="Rectangle 33">
              <a:extLst>
                <a:ext uri="{FF2B5EF4-FFF2-40B4-BE49-F238E27FC236}">
                  <a16:creationId xmlns:a16="http://schemas.microsoft.com/office/drawing/2014/main" id="{2735A1B4-E9C7-457E-BA06-ECA0E88036D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42" name="Freeform 34">
              <a:extLst>
                <a:ext uri="{FF2B5EF4-FFF2-40B4-BE49-F238E27FC236}">
                  <a16:creationId xmlns:a16="http://schemas.microsoft.com/office/drawing/2014/main" id="{43B5A362-F1A0-4795-94D2-1EDCDBC0DA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3" name="Freeform 35">
              <a:extLst>
                <a:ext uri="{FF2B5EF4-FFF2-40B4-BE49-F238E27FC236}">
                  <a16:creationId xmlns:a16="http://schemas.microsoft.com/office/drawing/2014/main" id="{DD59E06C-0307-4B04-A013-C304E597B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4" name="Freeform 36">
              <a:extLst>
                <a:ext uri="{FF2B5EF4-FFF2-40B4-BE49-F238E27FC236}">
                  <a16:creationId xmlns:a16="http://schemas.microsoft.com/office/drawing/2014/main" id="{36BC7AF8-4554-46B6-8C29-E7FDD0FD78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5" name="Freeform 37">
              <a:extLst>
                <a:ext uri="{FF2B5EF4-FFF2-40B4-BE49-F238E27FC236}">
                  <a16:creationId xmlns:a16="http://schemas.microsoft.com/office/drawing/2014/main" id="{73044F3B-8920-4F7E-BBE7-1562D8EB9C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6" name="Freeform 38">
              <a:extLst>
                <a:ext uri="{FF2B5EF4-FFF2-40B4-BE49-F238E27FC236}">
                  <a16:creationId xmlns:a16="http://schemas.microsoft.com/office/drawing/2014/main" id="{BD875300-3AEC-46E8-A480-D3A90EE32D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7" name="Freeform 39">
              <a:extLst>
                <a:ext uri="{FF2B5EF4-FFF2-40B4-BE49-F238E27FC236}">
                  <a16:creationId xmlns:a16="http://schemas.microsoft.com/office/drawing/2014/main" id="{C6D2D370-CE1A-4D88-A5AA-ADF03133BC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8" name="Freeform 40">
              <a:extLst>
                <a:ext uri="{FF2B5EF4-FFF2-40B4-BE49-F238E27FC236}">
                  <a16:creationId xmlns:a16="http://schemas.microsoft.com/office/drawing/2014/main" id="{626C097A-E038-4964-B469-C38E44BB98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9" name="Freeform 41">
              <a:extLst>
                <a:ext uri="{FF2B5EF4-FFF2-40B4-BE49-F238E27FC236}">
                  <a16:creationId xmlns:a16="http://schemas.microsoft.com/office/drawing/2014/main" id="{C18F279C-F6DE-4705-B473-5804BF6147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0" name="Freeform 42">
              <a:extLst>
                <a:ext uri="{FF2B5EF4-FFF2-40B4-BE49-F238E27FC236}">
                  <a16:creationId xmlns:a16="http://schemas.microsoft.com/office/drawing/2014/main" id="{2A52CC64-02CD-443F-B158-E1AFFBB1D6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1" name="Freeform 43">
              <a:extLst>
                <a:ext uri="{FF2B5EF4-FFF2-40B4-BE49-F238E27FC236}">
                  <a16:creationId xmlns:a16="http://schemas.microsoft.com/office/drawing/2014/main" id="{62DFE5BE-9D50-440B-B721-C0986EC053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2" name="Freeform 44">
              <a:extLst>
                <a:ext uri="{FF2B5EF4-FFF2-40B4-BE49-F238E27FC236}">
                  <a16:creationId xmlns:a16="http://schemas.microsoft.com/office/drawing/2014/main" id="{50FCDEE9-3395-471D-8202-A47345FEDFC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3" name="Rectangle 45">
              <a:extLst>
                <a:ext uri="{FF2B5EF4-FFF2-40B4-BE49-F238E27FC236}">
                  <a16:creationId xmlns:a16="http://schemas.microsoft.com/office/drawing/2014/main" id="{702E07B4-588B-46D9-8D79-7C1CBCFB237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54" name="Freeform 46">
              <a:extLst>
                <a:ext uri="{FF2B5EF4-FFF2-40B4-BE49-F238E27FC236}">
                  <a16:creationId xmlns:a16="http://schemas.microsoft.com/office/drawing/2014/main" id="{7857BDA2-0EB8-4A46-86CC-64BA98DF4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5" name="Freeform 47">
              <a:extLst>
                <a:ext uri="{FF2B5EF4-FFF2-40B4-BE49-F238E27FC236}">
                  <a16:creationId xmlns:a16="http://schemas.microsoft.com/office/drawing/2014/main" id="{5B15FA3D-3641-430F-90AD-63F5A50E487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6" name="Freeform 48">
              <a:extLst>
                <a:ext uri="{FF2B5EF4-FFF2-40B4-BE49-F238E27FC236}">
                  <a16:creationId xmlns:a16="http://schemas.microsoft.com/office/drawing/2014/main" id="{A3A6D048-F3EC-4C4B-9F14-877821D29B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7" name="Freeform 49">
              <a:extLst>
                <a:ext uri="{FF2B5EF4-FFF2-40B4-BE49-F238E27FC236}">
                  <a16:creationId xmlns:a16="http://schemas.microsoft.com/office/drawing/2014/main" id="{9A62FA7A-B423-4E71-A853-21DEEA051CF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8" name="Freeform 50">
              <a:extLst>
                <a:ext uri="{FF2B5EF4-FFF2-40B4-BE49-F238E27FC236}">
                  <a16:creationId xmlns:a16="http://schemas.microsoft.com/office/drawing/2014/main" id="{4FA8E7C9-FF45-4B91-976D-1D7B5BE0CA3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9" name="Freeform 51">
              <a:extLst>
                <a:ext uri="{FF2B5EF4-FFF2-40B4-BE49-F238E27FC236}">
                  <a16:creationId xmlns:a16="http://schemas.microsoft.com/office/drawing/2014/main" id="{2F563A0A-EFDC-4681-BF8D-1C442B4E25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0" name="Freeform 52">
              <a:extLst>
                <a:ext uri="{FF2B5EF4-FFF2-40B4-BE49-F238E27FC236}">
                  <a16:creationId xmlns:a16="http://schemas.microsoft.com/office/drawing/2014/main" id="{478A5624-D8BD-4F2C-9660-2E2BBF4870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1" name="Freeform 53">
              <a:extLst>
                <a:ext uri="{FF2B5EF4-FFF2-40B4-BE49-F238E27FC236}">
                  <a16:creationId xmlns:a16="http://schemas.microsoft.com/office/drawing/2014/main" id="{5974B6BD-6FBA-49FD-8858-BA17926FBE1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2" name="Freeform 54">
              <a:extLst>
                <a:ext uri="{FF2B5EF4-FFF2-40B4-BE49-F238E27FC236}">
                  <a16:creationId xmlns:a16="http://schemas.microsoft.com/office/drawing/2014/main" id="{5C02FA29-BFBF-420E-B179-99DEAC57195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3" name="Freeform 55">
              <a:extLst>
                <a:ext uri="{FF2B5EF4-FFF2-40B4-BE49-F238E27FC236}">
                  <a16:creationId xmlns:a16="http://schemas.microsoft.com/office/drawing/2014/main" id="{B3165781-435B-4B36-B90A-EEF0CC1609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4" name="Freeform 56">
              <a:extLst>
                <a:ext uri="{FF2B5EF4-FFF2-40B4-BE49-F238E27FC236}">
                  <a16:creationId xmlns:a16="http://schemas.microsoft.com/office/drawing/2014/main" id="{1EAD39FE-DF4A-472E-BF18-35DC0C1D818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5" name="Freeform 57">
              <a:extLst>
                <a:ext uri="{FF2B5EF4-FFF2-40B4-BE49-F238E27FC236}">
                  <a16:creationId xmlns:a16="http://schemas.microsoft.com/office/drawing/2014/main" id="{A28CFFD1-1AA5-4840-9322-F54994B53D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6" name="Freeform 58">
              <a:extLst>
                <a:ext uri="{FF2B5EF4-FFF2-40B4-BE49-F238E27FC236}">
                  <a16:creationId xmlns:a16="http://schemas.microsoft.com/office/drawing/2014/main" id="{416BAD59-23C0-4E04-AA3B-6EFDE9DA60A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grpSp>
      <p:sp>
        <p:nvSpPr>
          <p:cNvPr id="2" name="Titre 1">
            <a:extLst>
              <a:ext uri="{FF2B5EF4-FFF2-40B4-BE49-F238E27FC236}">
                <a16:creationId xmlns:a16="http://schemas.microsoft.com/office/drawing/2014/main" id="{FF2BDF1E-A6EB-884B-B576-F9102B1E50A2}"/>
              </a:ext>
            </a:extLst>
          </p:cNvPr>
          <p:cNvSpPr>
            <a:spLocks noGrp="1"/>
          </p:cNvSpPr>
          <p:nvPr>
            <p:ph type="title"/>
          </p:nvPr>
        </p:nvSpPr>
        <p:spPr>
          <a:xfrm>
            <a:off x="2453929" y="203201"/>
            <a:ext cx="3734941" cy="890587"/>
          </a:xfrm>
        </p:spPr>
        <p:txBody>
          <a:bodyPr vert="horz" lIns="91440" tIns="45720" rIns="91440" bIns="45720" rtlCol="0" anchor="b">
            <a:normAutofit/>
          </a:bodyPr>
          <a:lstStyle/>
          <a:p>
            <a:r>
              <a:rPr lang="en-US" sz="4800" u="sng" dirty="0">
                <a:solidFill>
                  <a:srgbClr val="163A6F"/>
                </a:solidFill>
              </a:rPr>
              <a:t>Jonas</a:t>
            </a:r>
          </a:p>
        </p:txBody>
      </p:sp>
      <p:sp>
        <p:nvSpPr>
          <p:cNvPr id="3" name="Espace réservé du contenu 2">
            <a:extLst>
              <a:ext uri="{FF2B5EF4-FFF2-40B4-BE49-F238E27FC236}">
                <a16:creationId xmlns:a16="http://schemas.microsoft.com/office/drawing/2014/main" id="{DC2D996D-45DD-1640-8D12-09616D434651}"/>
              </a:ext>
            </a:extLst>
          </p:cNvPr>
          <p:cNvSpPr>
            <a:spLocks noGrp="1"/>
          </p:cNvSpPr>
          <p:nvPr>
            <p:ph idx="1"/>
          </p:nvPr>
        </p:nvSpPr>
        <p:spPr>
          <a:xfrm>
            <a:off x="1366837" y="2381251"/>
            <a:ext cx="4329112" cy="2366961"/>
          </a:xfrm>
        </p:spPr>
        <p:txBody>
          <a:bodyPr vert="horz" lIns="91440" tIns="45720" rIns="91440" bIns="45720" rtlCol="0">
            <a:normAutofit/>
          </a:bodyPr>
          <a:lstStyle/>
          <a:p>
            <a:pPr marL="0" indent="0" algn="ctr">
              <a:buNone/>
            </a:pPr>
            <a:r>
              <a:rPr lang="en-US" sz="2200" cap="all" dirty="0">
                <a:solidFill>
                  <a:srgbClr val="163A6F"/>
                </a:solidFill>
              </a:rPr>
              <a:t>Comme catéchète, comme parents aujourd’hui, vous reconnaissez-vous en Jonas ? Pourquoi ? Comment ?</a:t>
            </a:r>
          </a:p>
        </p:txBody>
      </p:sp>
      <p:sp>
        <p:nvSpPr>
          <p:cNvPr id="68" name="Round Diagonal Corner Rectangle 6">
            <a:extLst>
              <a:ext uri="{FF2B5EF4-FFF2-40B4-BE49-F238E27FC236}">
                <a16:creationId xmlns:a16="http://schemas.microsoft.com/office/drawing/2014/main" id="{0B142C9E-13D9-46C1-A50C-04BE8DA18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808057"/>
            <a:ext cx="5286376" cy="5234394"/>
          </a:xfrm>
          <a:prstGeom prst="round2DiagRect">
            <a:avLst>
              <a:gd name="adj1" fmla="val 6185"/>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Image 4">
            <a:extLst>
              <a:ext uri="{FF2B5EF4-FFF2-40B4-BE49-F238E27FC236}">
                <a16:creationId xmlns:a16="http://schemas.microsoft.com/office/drawing/2014/main" id="{1A5C10F0-5DED-BE4C-A414-10172B87AB35}"/>
              </a:ext>
            </a:extLst>
          </p:cNvPr>
          <p:cNvPicPr>
            <a:picLocks noChangeAspect="1"/>
          </p:cNvPicPr>
          <p:nvPr/>
        </p:nvPicPr>
        <p:blipFill rotWithShape="1">
          <a:blip r:embed="rId4"/>
          <a:srcRect l="16284" r="10042" b="3"/>
          <a:stretch/>
        </p:blipFill>
        <p:spPr>
          <a:xfrm>
            <a:off x="6421396" y="1136606"/>
            <a:ext cx="4635583" cy="4577297"/>
          </a:xfrm>
          <a:prstGeom prst="rect">
            <a:avLst/>
          </a:prstGeom>
        </p:spPr>
      </p:pic>
    </p:spTree>
    <p:extLst>
      <p:ext uri="{BB962C8B-B14F-4D97-AF65-F5344CB8AC3E}">
        <p14:creationId xmlns:p14="http://schemas.microsoft.com/office/powerpoint/2010/main" val="3763897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223185-CE43-A341-B60F-0ED1778F4429}"/>
              </a:ext>
            </a:extLst>
          </p:cNvPr>
          <p:cNvSpPr>
            <a:spLocks noGrp="1"/>
          </p:cNvSpPr>
          <p:nvPr>
            <p:ph type="title"/>
          </p:nvPr>
        </p:nvSpPr>
        <p:spPr>
          <a:xfrm>
            <a:off x="1224540" y="0"/>
            <a:ext cx="9905998" cy="1478570"/>
          </a:xfrm>
        </p:spPr>
        <p:txBody>
          <a:bodyPr/>
          <a:lstStyle/>
          <a:p>
            <a:r>
              <a:rPr lang="fr-FR" u="sng" dirty="0">
                <a:solidFill>
                  <a:srgbClr val="163A6F"/>
                </a:solidFill>
              </a:rPr>
              <a:t>jonas</a:t>
            </a:r>
            <a:r>
              <a:rPr lang="fr-FR" dirty="0">
                <a:solidFill>
                  <a:srgbClr val="163A6F"/>
                </a:solidFill>
              </a:rPr>
              <a:t> :</a:t>
            </a:r>
            <a:br>
              <a:rPr lang="fr-FR" dirty="0">
                <a:solidFill>
                  <a:srgbClr val="163A6F"/>
                </a:solidFill>
              </a:rPr>
            </a:br>
            <a:endParaRPr lang="fr-FR" u="sng" dirty="0">
              <a:solidFill>
                <a:srgbClr val="163A6F"/>
              </a:solidFill>
            </a:endParaRPr>
          </a:p>
        </p:txBody>
      </p:sp>
      <p:sp>
        <p:nvSpPr>
          <p:cNvPr id="3" name="Espace réservé du contenu 2">
            <a:extLst>
              <a:ext uri="{FF2B5EF4-FFF2-40B4-BE49-F238E27FC236}">
                <a16:creationId xmlns:a16="http://schemas.microsoft.com/office/drawing/2014/main" id="{DDF1D33D-CCE7-8045-9BCF-B0FE0783FF0C}"/>
              </a:ext>
            </a:extLst>
          </p:cNvPr>
          <p:cNvSpPr>
            <a:spLocks noGrp="1"/>
          </p:cNvSpPr>
          <p:nvPr>
            <p:ph idx="1"/>
          </p:nvPr>
        </p:nvSpPr>
        <p:spPr>
          <a:xfrm>
            <a:off x="1141412" y="1953491"/>
            <a:ext cx="10877796" cy="4583875"/>
          </a:xfrm>
        </p:spPr>
        <p:txBody>
          <a:bodyPr>
            <a:noAutofit/>
          </a:bodyPr>
          <a:lstStyle/>
          <a:p>
            <a:pPr marL="0" indent="0" algn="ctr">
              <a:buNone/>
            </a:pPr>
            <a:r>
              <a:rPr lang="fr-FR" dirty="0"/>
              <a:t>Jonas est un homme pieux, avec une vie tranquille et ordonnée; cela l’amène à avoir ses schémas bien clairs, et à juger tout et tous en fonction de ces schémas, de manière rigide. Tout est clair pour lui, la vérité est celle-là. Il est rigide !</a:t>
            </a:r>
          </a:p>
          <a:p>
            <a:pPr marL="0" indent="0" algn="ctr">
              <a:buNone/>
            </a:pPr>
            <a:r>
              <a:rPr lang="fr-FR" dirty="0"/>
              <a:t>C’est pourquoi, quand le Seigneur l’appelle et lui dit d’aller prêcher à Ninive, la grande ville païenne, Jonas n’y avait pas le cœur.</a:t>
            </a:r>
          </a:p>
          <a:p>
            <a:pPr marL="0" indent="0" algn="ctr">
              <a:buNone/>
            </a:pPr>
            <a:r>
              <a:rPr lang="fr-FR" i="1" dirty="0"/>
              <a:t>Aller là ! Mais j’ai toute la vérité ici !</a:t>
            </a:r>
          </a:p>
          <a:p>
            <a:pPr marL="0" indent="0" algn="ctr">
              <a:buNone/>
            </a:pPr>
            <a:r>
              <a:rPr lang="fr-FR" dirty="0"/>
              <a:t>Il n’a pas le cœur … </a:t>
            </a:r>
          </a:p>
          <a:p>
            <a:pPr marL="0" indent="0" algn="ctr">
              <a:buNone/>
            </a:pPr>
            <a:r>
              <a:rPr lang="fr-FR" dirty="0"/>
              <a:t>Ninive est au-delà de ses schémas, elle est à la périphérie de son monde. </a:t>
            </a:r>
          </a:p>
          <a:p>
            <a:pPr marL="0" indent="0" algn="ctr">
              <a:buNone/>
            </a:pPr>
            <a:r>
              <a:rPr lang="fr-FR" dirty="0"/>
              <a:t>Alors il s’enfuit …</a:t>
            </a:r>
          </a:p>
        </p:txBody>
      </p:sp>
      <p:sp>
        <p:nvSpPr>
          <p:cNvPr id="4" name="ZoneTexte 3">
            <a:extLst>
              <a:ext uri="{FF2B5EF4-FFF2-40B4-BE49-F238E27FC236}">
                <a16:creationId xmlns:a16="http://schemas.microsoft.com/office/drawing/2014/main" id="{A41931FA-2365-4C49-9A10-472E9BB37F03}"/>
              </a:ext>
            </a:extLst>
          </p:cNvPr>
          <p:cNvSpPr txBox="1"/>
          <p:nvPr/>
        </p:nvSpPr>
        <p:spPr>
          <a:xfrm>
            <a:off x="1141412" y="801308"/>
            <a:ext cx="9317102" cy="1015663"/>
          </a:xfrm>
          <a:prstGeom prst="rect">
            <a:avLst/>
          </a:prstGeom>
          <a:noFill/>
        </p:spPr>
        <p:txBody>
          <a:bodyPr wrap="none" rtlCol="0">
            <a:spAutoFit/>
          </a:bodyPr>
          <a:lstStyle/>
          <a:p>
            <a:r>
              <a:rPr lang="fr-FR" sz="2000" dirty="0">
                <a:solidFill>
                  <a:schemeClr val="bg2"/>
                </a:solidFill>
              </a:rPr>
              <a:t>Dans sa lettre, le pape fait le parallèle entre l’histoire de Jonas et notre situation actuelle,</a:t>
            </a:r>
          </a:p>
          <a:p>
            <a:r>
              <a:rPr lang="fr-FR" sz="2000" dirty="0">
                <a:solidFill>
                  <a:schemeClr val="bg2"/>
                </a:solidFill>
              </a:rPr>
              <a:t>en cette époque de changement et d’incertitude.</a:t>
            </a:r>
          </a:p>
          <a:p>
            <a:endParaRPr lang="fr-FR" sz="2000" dirty="0"/>
          </a:p>
        </p:txBody>
      </p:sp>
    </p:spTree>
    <p:extLst>
      <p:ext uri="{BB962C8B-B14F-4D97-AF65-F5344CB8AC3E}">
        <p14:creationId xmlns:p14="http://schemas.microsoft.com/office/powerpoint/2010/main" val="2745619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3A0EEE-8472-7346-A233-DEE76E2694C2}"/>
              </a:ext>
            </a:extLst>
          </p:cNvPr>
          <p:cNvSpPr>
            <a:spLocks noGrp="1"/>
          </p:cNvSpPr>
          <p:nvPr>
            <p:ph type="title"/>
          </p:nvPr>
        </p:nvSpPr>
        <p:spPr>
          <a:xfrm>
            <a:off x="1224541" y="0"/>
            <a:ext cx="9905998" cy="1478570"/>
          </a:xfrm>
        </p:spPr>
        <p:txBody>
          <a:bodyPr/>
          <a:lstStyle/>
          <a:p>
            <a:r>
              <a:rPr lang="fr-FR" dirty="0">
                <a:solidFill>
                  <a:srgbClr val="163A6F"/>
                </a:solidFill>
              </a:rPr>
              <a:t>Que nous enseigne jonas ?</a:t>
            </a:r>
          </a:p>
        </p:txBody>
      </p:sp>
      <p:sp>
        <p:nvSpPr>
          <p:cNvPr id="3" name="Espace réservé du contenu 2">
            <a:extLst>
              <a:ext uri="{FF2B5EF4-FFF2-40B4-BE49-F238E27FC236}">
                <a16:creationId xmlns:a16="http://schemas.microsoft.com/office/drawing/2014/main" id="{04951E6F-F60F-F349-B5D3-2ACBFD4B1C0E}"/>
              </a:ext>
            </a:extLst>
          </p:cNvPr>
          <p:cNvSpPr>
            <a:spLocks noGrp="1"/>
          </p:cNvSpPr>
          <p:nvPr>
            <p:ph idx="1"/>
          </p:nvPr>
        </p:nvSpPr>
        <p:spPr>
          <a:xfrm>
            <a:off x="1119342" y="1658143"/>
            <a:ext cx="10116396" cy="2593223"/>
          </a:xfrm>
        </p:spPr>
        <p:txBody>
          <a:bodyPr>
            <a:noAutofit/>
          </a:bodyPr>
          <a:lstStyle/>
          <a:p>
            <a:pPr marL="0" indent="0">
              <a:buNone/>
            </a:pPr>
            <a:r>
              <a:rPr lang="fr-FR" sz="2600" dirty="0"/>
              <a:t>Il nous enseigne à ne pas avoir peur de sortir de nos schémas pour suivre Dieu …</a:t>
            </a:r>
          </a:p>
          <a:p>
            <a:pPr marL="0" indent="0">
              <a:buNone/>
            </a:pPr>
            <a:r>
              <a:rPr lang="fr-FR" sz="2600" dirty="0"/>
              <a:t>à être créatif et savoir changer. </a:t>
            </a:r>
          </a:p>
          <a:p>
            <a:pPr marL="0" indent="0">
              <a:buNone/>
            </a:pPr>
            <a:r>
              <a:rPr lang="fr-FR" sz="2600" dirty="0"/>
              <a:t>Savoir changer. Et pourquoi je dois changer ?</a:t>
            </a:r>
          </a:p>
          <a:p>
            <a:pPr marL="0" indent="0">
              <a:buNone/>
            </a:pPr>
            <a:r>
              <a:rPr lang="fr-FR" sz="2600" dirty="0"/>
              <a:t>Pour m’adapter aux circonstances dans lesquelles je dois annoncer l’Évangile.</a:t>
            </a:r>
          </a:p>
        </p:txBody>
      </p:sp>
      <p:sp>
        <p:nvSpPr>
          <p:cNvPr id="4" name="ZoneTexte 3">
            <a:extLst>
              <a:ext uri="{FF2B5EF4-FFF2-40B4-BE49-F238E27FC236}">
                <a16:creationId xmlns:a16="http://schemas.microsoft.com/office/drawing/2014/main" id="{FC9DF8E7-566D-DC42-8250-FC4FDAF083C5}"/>
              </a:ext>
            </a:extLst>
          </p:cNvPr>
          <p:cNvSpPr txBox="1"/>
          <p:nvPr/>
        </p:nvSpPr>
        <p:spPr>
          <a:xfrm>
            <a:off x="1224541" y="1066799"/>
            <a:ext cx="3336491" cy="369332"/>
          </a:xfrm>
          <a:prstGeom prst="rect">
            <a:avLst/>
          </a:prstGeom>
          <a:noFill/>
        </p:spPr>
        <p:txBody>
          <a:bodyPr wrap="none" rtlCol="0">
            <a:spAutoFit/>
          </a:bodyPr>
          <a:lstStyle/>
          <a:p>
            <a:r>
              <a:rPr lang="fr-FR" dirty="0">
                <a:solidFill>
                  <a:schemeClr val="bg2"/>
                </a:solidFill>
              </a:rPr>
              <a:t>suite de la lettre du pape François</a:t>
            </a:r>
          </a:p>
        </p:txBody>
      </p:sp>
      <p:sp>
        <p:nvSpPr>
          <p:cNvPr id="5" name="ZoneTexte 4">
            <a:extLst>
              <a:ext uri="{FF2B5EF4-FFF2-40B4-BE49-F238E27FC236}">
                <a16:creationId xmlns:a16="http://schemas.microsoft.com/office/drawing/2014/main" id="{387FE01D-336B-8345-A35B-E7E545A0C6A4}"/>
              </a:ext>
            </a:extLst>
          </p:cNvPr>
          <p:cNvSpPr txBox="1"/>
          <p:nvPr/>
        </p:nvSpPr>
        <p:spPr>
          <a:xfrm>
            <a:off x="1119342" y="5194668"/>
            <a:ext cx="9329477" cy="954107"/>
          </a:xfrm>
          <a:prstGeom prst="rect">
            <a:avLst/>
          </a:prstGeom>
          <a:noFill/>
        </p:spPr>
        <p:txBody>
          <a:bodyPr wrap="none" rtlCol="0">
            <a:spAutoFit/>
          </a:bodyPr>
          <a:lstStyle/>
          <a:p>
            <a:pPr algn="ctr"/>
            <a:r>
              <a:rPr lang="fr-FR" sz="2800" dirty="0">
                <a:solidFill>
                  <a:srgbClr val="163A6F"/>
                </a:solidFill>
              </a:rPr>
              <a:t>À partir de l’histoire de Jonas, comment pourrions-nous imaginer</a:t>
            </a:r>
          </a:p>
          <a:p>
            <a:pPr algn="ctr"/>
            <a:r>
              <a:rPr lang="fr-FR" sz="2800" dirty="0">
                <a:solidFill>
                  <a:srgbClr val="163A6F"/>
                </a:solidFill>
              </a:rPr>
              <a:t>une manière différente d’être catéchète aujourd’hui ?</a:t>
            </a:r>
          </a:p>
        </p:txBody>
      </p:sp>
      <p:pic>
        <p:nvPicPr>
          <p:cNvPr id="7" name="Image 6">
            <a:extLst>
              <a:ext uri="{FF2B5EF4-FFF2-40B4-BE49-F238E27FC236}">
                <a16:creationId xmlns:a16="http://schemas.microsoft.com/office/drawing/2014/main" id="{8E810316-8661-0046-86A2-9040CF3D7648}"/>
              </a:ext>
            </a:extLst>
          </p:cNvPr>
          <p:cNvPicPr>
            <a:picLocks noChangeAspect="1"/>
          </p:cNvPicPr>
          <p:nvPr/>
        </p:nvPicPr>
        <p:blipFill>
          <a:blip r:embed="rId2"/>
          <a:stretch>
            <a:fillRect/>
          </a:stretch>
        </p:blipFill>
        <p:spPr>
          <a:xfrm>
            <a:off x="8865831" y="2219366"/>
            <a:ext cx="1742901" cy="1857334"/>
          </a:xfrm>
          <a:prstGeom prst="rect">
            <a:avLst/>
          </a:prstGeom>
        </p:spPr>
      </p:pic>
    </p:spTree>
    <p:extLst>
      <p:ext uri="{BB962C8B-B14F-4D97-AF65-F5344CB8AC3E}">
        <p14:creationId xmlns:p14="http://schemas.microsoft.com/office/powerpoint/2010/main" val="3884520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82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7B3553-9184-3647-82F5-E00B89E507B1}"/>
              </a:ext>
            </a:extLst>
          </p:cNvPr>
          <p:cNvSpPr>
            <a:spLocks noGrp="1"/>
          </p:cNvSpPr>
          <p:nvPr>
            <p:ph type="title"/>
          </p:nvPr>
        </p:nvSpPr>
        <p:spPr>
          <a:xfrm>
            <a:off x="1383728" y="0"/>
            <a:ext cx="9905998" cy="1478570"/>
          </a:xfrm>
        </p:spPr>
        <p:txBody>
          <a:bodyPr>
            <a:normAutofit/>
          </a:bodyPr>
          <a:lstStyle/>
          <a:p>
            <a:r>
              <a:rPr lang="fr-FR" u="sng" dirty="0"/>
              <a:t>Encouragement du pape François</a:t>
            </a:r>
            <a:r>
              <a:rPr lang="fr-FR" dirty="0"/>
              <a:t> :</a:t>
            </a:r>
            <a:endParaRPr lang="fr-FR" u="sng" dirty="0"/>
          </a:p>
        </p:txBody>
      </p:sp>
      <p:pic>
        <p:nvPicPr>
          <p:cNvPr id="6" name="Image 5">
            <a:extLst>
              <a:ext uri="{FF2B5EF4-FFF2-40B4-BE49-F238E27FC236}">
                <a16:creationId xmlns:a16="http://schemas.microsoft.com/office/drawing/2014/main" id="{5A49FF59-E491-4640-9239-AB1A8AE5A22C}"/>
              </a:ext>
            </a:extLst>
          </p:cNvPr>
          <p:cNvPicPr>
            <a:picLocks noChangeAspect="1"/>
          </p:cNvPicPr>
          <p:nvPr/>
        </p:nvPicPr>
        <p:blipFill>
          <a:blip r:embed="rId3"/>
          <a:stretch>
            <a:fillRect/>
          </a:stretch>
        </p:blipFill>
        <p:spPr>
          <a:xfrm>
            <a:off x="909238" y="2167822"/>
            <a:ext cx="4456057" cy="2966886"/>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
        <p:nvSpPr>
          <p:cNvPr id="3" name="Espace réservé du contenu 2">
            <a:extLst>
              <a:ext uri="{FF2B5EF4-FFF2-40B4-BE49-F238E27FC236}">
                <a16:creationId xmlns:a16="http://schemas.microsoft.com/office/drawing/2014/main" id="{E8631FFE-52C1-094D-B3BD-74DA6CF11896}"/>
              </a:ext>
            </a:extLst>
          </p:cNvPr>
          <p:cNvSpPr>
            <a:spLocks noGrp="1"/>
          </p:cNvSpPr>
          <p:nvPr>
            <p:ph idx="1"/>
          </p:nvPr>
        </p:nvSpPr>
        <p:spPr>
          <a:xfrm>
            <a:off x="6096000" y="1730252"/>
            <a:ext cx="5442255" cy="3888177"/>
          </a:xfrm>
        </p:spPr>
        <p:txBody>
          <a:bodyPr>
            <a:normAutofit/>
          </a:bodyPr>
          <a:lstStyle/>
          <a:p>
            <a:pPr marL="0" indent="0">
              <a:lnSpc>
                <a:spcPct val="110000"/>
              </a:lnSpc>
              <a:buNone/>
            </a:pPr>
            <a:r>
              <a:rPr lang="fr-FR" dirty="0"/>
              <a:t>Quand un chrétien est fermé sur son groupe, sur sa paroisse, sur son mouvement, il est fermé, il tombe malade.</a:t>
            </a:r>
          </a:p>
          <a:p>
            <a:pPr marL="0" indent="0">
              <a:lnSpc>
                <a:spcPct val="110000"/>
              </a:lnSpc>
              <a:buNone/>
            </a:pPr>
            <a:r>
              <a:rPr lang="fr-FR" dirty="0"/>
              <a:t>Si un chrétien sort dans les rues, les périphéries, il peut lui arriver ce qui arrive à des personnes qui vont dans les rues: un accident.</a:t>
            </a:r>
          </a:p>
        </p:txBody>
      </p:sp>
      <p:sp>
        <p:nvSpPr>
          <p:cNvPr id="4" name="ZoneTexte 3">
            <a:extLst>
              <a:ext uri="{FF2B5EF4-FFF2-40B4-BE49-F238E27FC236}">
                <a16:creationId xmlns:a16="http://schemas.microsoft.com/office/drawing/2014/main" id="{36B4426E-9B29-AC49-9735-8FACF3F685A8}"/>
              </a:ext>
            </a:extLst>
          </p:cNvPr>
          <p:cNvSpPr txBox="1"/>
          <p:nvPr/>
        </p:nvSpPr>
        <p:spPr>
          <a:xfrm>
            <a:off x="1383728" y="968729"/>
            <a:ext cx="1870127" cy="338554"/>
          </a:xfrm>
          <a:prstGeom prst="rect">
            <a:avLst/>
          </a:prstGeom>
          <a:noFill/>
        </p:spPr>
        <p:txBody>
          <a:bodyPr wrap="none" rtlCol="0">
            <a:spAutoFit/>
          </a:bodyPr>
          <a:lstStyle/>
          <a:p>
            <a:pPr>
              <a:spcAft>
                <a:spcPts val="600"/>
              </a:spcAft>
            </a:pPr>
            <a:r>
              <a:rPr lang="fr-FR" sz="1600" dirty="0"/>
              <a:t>lettre du pape p. 10</a:t>
            </a:r>
          </a:p>
        </p:txBody>
      </p:sp>
      <p:sp>
        <p:nvSpPr>
          <p:cNvPr id="7" name="ZoneTexte 6">
            <a:extLst>
              <a:ext uri="{FF2B5EF4-FFF2-40B4-BE49-F238E27FC236}">
                <a16:creationId xmlns:a16="http://schemas.microsoft.com/office/drawing/2014/main" id="{7CAC8B7C-6C62-0A47-B2B3-C91DB22442F1}"/>
              </a:ext>
            </a:extLst>
          </p:cNvPr>
          <p:cNvSpPr txBox="1"/>
          <p:nvPr/>
        </p:nvSpPr>
        <p:spPr>
          <a:xfrm>
            <a:off x="2171691" y="5350968"/>
            <a:ext cx="7117913" cy="1288558"/>
          </a:xfrm>
          <a:prstGeom prst="rect">
            <a:avLst/>
          </a:prstGeom>
          <a:noFill/>
        </p:spPr>
        <p:txBody>
          <a:bodyPr wrap="square" rtlCol="0">
            <a:spAutoFit/>
          </a:bodyPr>
          <a:lstStyle/>
          <a:p>
            <a:pPr algn="ctr">
              <a:lnSpc>
                <a:spcPct val="110000"/>
              </a:lnSpc>
            </a:pPr>
            <a:r>
              <a:rPr lang="fr-FR" sz="2400" dirty="0"/>
              <a:t>Mais je vous dis : </a:t>
            </a:r>
          </a:p>
          <a:p>
            <a:pPr algn="ctr">
              <a:lnSpc>
                <a:spcPct val="110000"/>
              </a:lnSpc>
            </a:pPr>
            <a:r>
              <a:rPr lang="fr-FR" sz="2400" b="1" dirty="0"/>
              <a:t>je préfère mille fois une Église accidentée, et non une Église malade !</a:t>
            </a:r>
            <a:endParaRPr lang="fr-FR" sz="2400" dirty="0"/>
          </a:p>
        </p:txBody>
      </p:sp>
    </p:spTree>
    <p:extLst>
      <p:ext uri="{BB962C8B-B14F-4D97-AF65-F5344CB8AC3E}">
        <p14:creationId xmlns:p14="http://schemas.microsoft.com/office/powerpoint/2010/main" val="2138336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82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2A817F-0213-2B4D-BE3B-6D430585A607}"/>
              </a:ext>
            </a:extLst>
          </p:cNvPr>
          <p:cNvSpPr>
            <a:spLocks noGrp="1"/>
          </p:cNvSpPr>
          <p:nvPr>
            <p:ph type="title"/>
          </p:nvPr>
        </p:nvSpPr>
        <p:spPr>
          <a:xfrm>
            <a:off x="1143001" y="-55299"/>
            <a:ext cx="9905998" cy="1478570"/>
          </a:xfrm>
        </p:spPr>
        <p:txBody>
          <a:bodyPr>
            <a:normAutofit/>
          </a:bodyPr>
          <a:lstStyle/>
          <a:p>
            <a:r>
              <a:rPr lang="fr-FR" u="sng" dirty="0"/>
              <a:t>périphérie douloureuse pour notre pape</a:t>
            </a:r>
            <a:r>
              <a:rPr lang="fr-FR" dirty="0"/>
              <a:t> …</a:t>
            </a:r>
            <a:endParaRPr lang="fr-FR" u="sng" dirty="0"/>
          </a:p>
        </p:txBody>
      </p:sp>
      <p:pic>
        <p:nvPicPr>
          <p:cNvPr id="6" name="Image 5">
            <a:extLst>
              <a:ext uri="{FF2B5EF4-FFF2-40B4-BE49-F238E27FC236}">
                <a16:creationId xmlns:a16="http://schemas.microsoft.com/office/drawing/2014/main" id="{6B21FCB8-7391-C646-9F0F-E66A0BFBFA88}"/>
              </a:ext>
            </a:extLst>
          </p:cNvPr>
          <p:cNvPicPr>
            <a:picLocks noChangeAspect="1"/>
          </p:cNvPicPr>
          <p:nvPr/>
        </p:nvPicPr>
        <p:blipFill>
          <a:blip r:embed="rId3"/>
          <a:stretch>
            <a:fillRect/>
          </a:stretch>
        </p:blipFill>
        <p:spPr>
          <a:xfrm>
            <a:off x="824309" y="2408542"/>
            <a:ext cx="3811699" cy="298334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
        <p:nvSpPr>
          <p:cNvPr id="3" name="Espace réservé du contenu 2">
            <a:extLst>
              <a:ext uri="{FF2B5EF4-FFF2-40B4-BE49-F238E27FC236}">
                <a16:creationId xmlns:a16="http://schemas.microsoft.com/office/drawing/2014/main" id="{33067DC4-D4F7-F14D-9F21-96D87E39ECDB}"/>
              </a:ext>
            </a:extLst>
          </p:cNvPr>
          <p:cNvSpPr>
            <a:spLocks noGrp="1"/>
          </p:cNvSpPr>
          <p:nvPr>
            <p:ph idx="1"/>
          </p:nvPr>
        </p:nvSpPr>
        <p:spPr>
          <a:xfrm>
            <a:off x="4909625" y="1656419"/>
            <a:ext cx="6598743" cy="4487593"/>
          </a:xfrm>
        </p:spPr>
        <p:txBody>
          <a:bodyPr>
            <a:noAutofit/>
          </a:bodyPr>
          <a:lstStyle/>
          <a:p>
            <a:pPr marL="0" indent="0">
              <a:lnSpc>
                <a:spcPct val="110000"/>
              </a:lnSpc>
              <a:buNone/>
            </a:pPr>
            <a:r>
              <a:rPr lang="fr-FR" dirty="0"/>
              <a:t>Mais savez-vous une des périphéries qui me fait si mal que j’en ressens la douleur … C’est celle des enfants qui ne savent pas faire le signe de croix.</a:t>
            </a:r>
          </a:p>
          <a:p>
            <a:pPr marL="0" indent="0">
              <a:lnSpc>
                <a:spcPct val="110000"/>
              </a:lnSpc>
              <a:buNone/>
            </a:pPr>
            <a:r>
              <a:rPr lang="fr-FR" dirty="0"/>
              <a:t>… il y a beaucoup d’enfants qui ne savent pas faire le signe de croix. </a:t>
            </a:r>
          </a:p>
          <a:p>
            <a:pPr marL="0" indent="0">
              <a:lnSpc>
                <a:spcPct val="110000"/>
              </a:lnSpc>
              <a:buNone/>
            </a:pPr>
            <a:r>
              <a:rPr lang="fr-FR" dirty="0"/>
              <a:t>C’est une périphérie ! Il faut aller là ! </a:t>
            </a:r>
          </a:p>
          <a:p>
            <a:pPr marL="0" indent="0">
              <a:lnSpc>
                <a:spcPct val="110000"/>
              </a:lnSpc>
              <a:buNone/>
            </a:pPr>
            <a:r>
              <a:rPr lang="fr-FR" dirty="0"/>
              <a:t>Et Jésus est là, il t’attend, pour aider cet enfant à faire le signe de croix. </a:t>
            </a:r>
          </a:p>
          <a:p>
            <a:pPr marL="0" indent="0">
              <a:lnSpc>
                <a:spcPct val="110000"/>
              </a:lnSpc>
              <a:buNone/>
            </a:pPr>
            <a:r>
              <a:rPr lang="fr-FR" dirty="0"/>
              <a:t>Lui nous précède toujours.</a:t>
            </a:r>
          </a:p>
        </p:txBody>
      </p:sp>
      <p:sp>
        <p:nvSpPr>
          <p:cNvPr id="4" name="ZoneTexte 3">
            <a:extLst>
              <a:ext uri="{FF2B5EF4-FFF2-40B4-BE49-F238E27FC236}">
                <a16:creationId xmlns:a16="http://schemas.microsoft.com/office/drawing/2014/main" id="{72C85085-54F9-7A41-B9FD-EDE167F4048D}"/>
              </a:ext>
            </a:extLst>
          </p:cNvPr>
          <p:cNvSpPr txBox="1"/>
          <p:nvPr/>
        </p:nvSpPr>
        <p:spPr>
          <a:xfrm>
            <a:off x="1141411" y="929972"/>
            <a:ext cx="1870127" cy="338554"/>
          </a:xfrm>
          <a:prstGeom prst="rect">
            <a:avLst/>
          </a:prstGeom>
          <a:noFill/>
        </p:spPr>
        <p:txBody>
          <a:bodyPr wrap="none" rtlCol="0">
            <a:spAutoFit/>
          </a:bodyPr>
          <a:lstStyle/>
          <a:p>
            <a:pPr>
              <a:spcAft>
                <a:spcPts val="600"/>
              </a:spcAft>
            </a:pPr>
            <a:r>
              <a:rPr lang="fr-FR" sz="1600" dirty="0"/>
              <a:t>lettre du pape p. 10</a:t>
            </a:r>
          </a:p>
        </p:txBody>
      </p:sp>
    </p:spTree>
    <p:extLst>
      <p:ext uri="{BB962C8B-B14F-4D97-AF65-F5344CB8AC3E}">
        <p14:creationId xmlns:p14="http://schemas.microsoft.com/office/powerpoint/2010/main" val="4262574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82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78D40D-A966-BA44-A3FE-0377C069CEAD}"/>
              </a:ext>
            </a:extLst>
          </p:cNvPr>
          <p:cNvSpPr>
            <a:spLocks noGrp="1"/>
          </p:cNvSpPr>
          <p:nvPr>
            <p:ph type="title"/>
          </p:nvPr>
        </p:nvSpPr>
        <p:spPr>
          <a:xfrm>
            <a:off x="1143001" y="202882"/>
            <a:ext cx="9905998" cy="1478570"/>
          </a:xfrm>
        </p:spPr>
        <p:txBody>
          <a:bodyPr>
            <a:normAutofit/>
          </a:bodyPr>
          <a:lstStyle/>
          <a:p>
            <a:r>
              <a:rPr lang="fr-FR" dirty="0"/>
              <a:t>Jésus dit : « </a:t>
            </a:r>
            <a:r>
              <a:rPr lang="fr-FR" i="1" dirty="0"/>
              <a:t>allez, je suis avec vous !</a:t>
            </a:r>
            <a:r>
              <a:rPr lang="fr-FR" dirty="0"/>
              <a:t> »</a:t>
            </a:r>
            <a:br>
              <a:rPr lang="fr-FR" dirty="0"/>
            </a:br>
            <a:r>
              <a:rPr lang="fr-FR" sz="1600" dirty="0"/>
              <a:t>Matthieu 28, 19-20</a:t>
            </a:r>
          </a:p>
        </p:txBody>
      </p:sp>
      <p:pic>
        <p:nvPicPr>
          <p:cNvPr id="5" name="Image 4">
            <a:extLst>
              <a:ext uri="{FF2B5EF4-FFF2-40B4-BE49-F238E27FC236}">
                <a16:creationId xmlns:a16="http://schemas.microsoft.com/office/drawing/2014/main" id="{D441933C-07AA-1148-9B1A-5ED5AE1DCA70}"/>
              </a:ext>
            </a:extLst>
          </p:cNvPr>
          <p:cNvPicPr>
            <a:picLocks noChangeAspect="1"/>
          </p:cNvPicPr>
          <p:nvPr/>
        </p:nvPicPr>
        <p:blipFill>
          <a:blip r:embed="rId3"/>
          <a:stretch>
            <a:fillRect/>
          </a:stretch>
        </p:blipFill>
        <p:spPr>
          <a:xfrm>
            <a:off x="897233" y="2025836"/>
            <a:ext cx="4549928" cy="4117685"/>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
        <p:nvSpPr>
          <p:cNvPr id="3" name="Espace réservé du contenu 2">
            <a:extLst>
              <a:ext uri="{FF2B5EF4-FFF2-40B4-BE49-F238E27FC236}">
                <a16:creationId xmlns:a16="http://schemas.microsoft.com/office/drawing/2014/main" id="{9E4B732F-71D7-C741-AC51-7405BEA93232}"/>
              </a:ext>
            </a:extLst>
          </p:cNvPr>
          <p:cNvSpPr>
            <a:spLocks noGrp="1"/>
          </p:cNvSpPr>
          <p:nvPr>
            <p:ph idx="1"/>
          </p:nvPr>
        </p:nvSpPr>
        <p:spPr>
          <a:xfrm>
            <a:off x="5723907" y="2249486"/>
            <a:ext cx="5323504" cy="4222565"/>
          </a:xfrm>
        </p:spPr>
        <p:txBody>
          <a:bodyPr>
            <a:normAutofit/>
          </a:bodyPr>
          <a:lstStyle/>
          <a:p>
            <a:pPr marL="0" indent="0">
              <a:buNone/>
            </a:pPr>
            <a:r>
              <a:rPr lang="fr-FR" dirty="0"/>
              <a:t>Tu vois, Jonas, ce n’est pas toi qui as fait pousser ce petit arbre. Il ne t’a donné aucun travail. Il a grandi en une nuit et a disparu la nuit suivante. Tu as de la peine qu’il ne soit plus là. Tu aimais ton petit arbre. Moi, j’aime les gens de Ninive depuis le commencement du monde. Je veux prendre soin d’eux.</a:t>
            </a:r>
          </a:p>
        </p:txBody>
      </p:sp>
    </p:spTree>
    <p:extLst>
      <p:ext uri="{BB962C8B-B14F-4D97-AF65-F5344CB8AC3E}">
        <p14:creationId xmlns:p14="http://schemas.microsoft.com/office/powerpoint/2010/main" val="4204938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64CFC4-DAA5-434C-99B1-6FAE0E788DC3}"/>
              </a:ext>
            </a:extLst>
          </p:cNvPr>
          <p:cNvSpPr>
            <a:spLocks noGrp="1"/>
          </p:cNvSpPr>
          <p:nvPr>
            <p:ph type="title"/>
          </p:nvPr>
        </p:nvSpPr>
        <p:spPr>
          <a:xfrm>
            <a:off x="1141412" y="160867"/>
            <a:ext cx="9905998" cy="1478570"/>
          </a:xfrm>
        </p:spPr>
        <p:txBody>
          <a:bodyPr/>
          <a:lstStyle/>
          <a:p>
            <a:r>
              <a:rPr lang="fr-FR" u="sng" dirty="0"/>
              <a:t>la perle de LA RENCONTRE</a:t>
            </a:r>
            <a:r>
              <a:rPr lang="fr-FR" dirty="0"/>
              <a:t> …</a:t>
            </a:r>
            <a:endParaRPr lang="fr-FR" u="sng" dirty="0"/>
          </a:p>
        </p:txBody>
      </p:sp>
      <p:sp>
        <p:nvSpPr>
          <p:cNvPr id="3" name="Espace réservé du contenu 2">
            <a:extLst>
              <a:ext uri="{FF2B5EF4-FFF2-40B4-BE49-F238E27FC236}">
                <a16:creationId xmlns:a16="http://schemas.microsoft.com/office/drawing/2014/main" id="{7A0B3562-4DCD-F644-B6B1-36D9D788BCB1}"/>
              </a:ext>
            </a:extLst>
          </p:cNvPr>
          <p:cNvSpPr>
            <a:spLocks noGrp="1"/>
          </p:cNvSpPr>
          <p:nvPr>
            <p:ph idx="1"/>
          </p:nvPr>
        </p:nvSpPr>
        <p:spPr>
          <a:xfrm>
            <a:off x="761584" y="2038470"/>
            <a:ext cx="9905999" cy="3912163"/>
          </a:xfrm>
        </p:spPr>
        <p:txBody>
          <a:bodyPr>
            <a:normAutofit fontScale="92500" lnSpcReduction="10000"/>
          </a:bodyPr>
          <a:lstStyle/>
          <a:p>
            <a:pPr marL="0" indent="0">
              <a:buNone/>
            </a:pPr>
            <a:r>
              <a:rPr lang="fr-FR" sz="2800" dirty="0"/>
              <a:t>	</a:t>
            </a:r>
            <a:r>
              <a:rPr lang="fr-FR" sz="3000" dirty="0"/>
              <a:t>Avec quoi je repars ?</a:t>
            </a:r>
          </a:p>
          <a:p>
            <a:pPr marL="0" indent="0">
              <a:buNone/>
            </a:pPr>
            <a:endParaRPr lang="fr-FR" sz="3000" dirty="0"/>
          </a:p>
          <a:p>
            <a:pPr marL="0" indent="0">
              <a:buNone/>
            </a:pPr>
            <a:r>
              <a:rPr lang="fr-FR" sz="3000" dirty="0"/>
              <a:t>				</a:t>
            </a:r>
          </a:p>
          <a:p>
            <a:pPr marL="0" indent="0">
              <a:buNone/>
            </a:pPr>
            <a:r>
              <a:rPr lang="fr-FR" sz="3000" dirty="0"/>
              <a:t>			Qu’est-ce qui m’a le plus rejoins ?</a:t>
            </a:r>
          </a:p>
          <a:p>
            <a:pPr marL="0" indent="0">
              <a:buNone/>
            </a:pPr>
            <a:endParaRPr lang="fr-FR" sz="2800" dirty="0"/>
          </a:p>
          <a:p>
            <a:pPr marL="0" indent="0">
              <a:buNone/>
            </a:pPr>
            <a:endParaRPr lang="fr-FR" sz="2800" dirty="0"/>
          </a:p>
          <a:p>
            <a:pPr marL="0" indent="0">
              <a:buNone/>
            </a:pPr>
            <a:r>
              <a:rPr lang="fr-FR" sz="2000" dirty="0"/>
              <a:t>        Prochaine rencontre : _____________</a:t>
            </a:r>
          </a:p>
        </p:txBody>
      </p:sp>
      <p:pic>
        <p:nvPicPr>
          <p:cNvPr id="5" name="Image 4">
            <a:extLst>
              <a:ext uri="{FF2B5EF4-FFF2-40B4-BE49-F238E27FC236}">
                <a16:creationId xmlns:a16="http://schemas.microsoft.com/office/drawing/2014/main" id="{0B36A504-22CD-0F42-8C40-56CFDD9E9C9F}"/>
              </a:ext>
            </a:extLst>
          </p:cNvPr>
          <p:cNvPicPr>
            <a:picLocks noChangeAspect="1"/>
          </p:cNvPicPr>
          <p:nvPr/>
        </p:nvPicPr>
        <p:blipFill>
          <a:blip r:embed="rId2"/>
          <a:stretch>
            <a:fillRect/>
          </a:stretch>
        </p:blipFill>
        <p:spPr>
          <a:xfrm>
            <a:off x="7427741" y="160867"/>
            <a:ext cx="4495441" cy="2880799"/>
          </a:xfrm>
          <a:prstGeom prst="rect">
            <a:avLst/>
          </a:prstGeom>
        </p:spPr>
      </p:pic>
    </p:spTree>
    <p:extLst>
      <p:ext uri="{BB962C8B-B14F-4D97-AF65-F5344CB8AC3E}">
        <p14:creationId xmlns:p14="http://schemas.microsoft.com/office/powerpoint/2010/main" val="2470396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EDE085-489E-4E4A-91EA-0A2B0B330D96}"/>
              </a:ext>
            </a:extLst>
          </p:cNvPr>
          <p:cNvSpPr>
            <a:spLocks noGrp="1"/>
          </p:cNvSpPr>
          <p:nvPr>
            <p:ph type="title"/>
          </p:nvPr>
        </p:nvSpPr>
        <p:spPr>
          <a:xfrm>
            <a:off x="1143001" y="148167"/>
            <a:ext cx="9905998" cy="1478570"/>
          </a:xfrm>
        </p:spPr>
        <p:txBody>
          <a:bodyPr/>
          <a:lstStyle/>
          <a:p>
            <a:r>
              <a:rPr lang="fr-FR" u="sng" dirty="0"/>
              <a:t>bénédiction et envoi</a:t>
            </a:r>
            <a:r>
              <a:rPr lang="fr-FR" dirty="0"/>
              <a:t> :</a:t>
            </a:r>
            <a:endParaRPr lang="fr-FR" u="sng" dirty="0"/>
          </a:p>
        </p:txBody>
      </p:sp>
      <p:sp>
        <p:nvSpPr>
          <p:cNvPr id="3" name="Espace réservé du contenu 2">
            <a:extLst>
              <a:ext uri="{FF2B5EF4-FFF2-40B4-BE49-F238E27FC236}">
                <a16:creationId xmlns:a16="http://schemas.microsoft.com/office/drawing/2014/main" id="{15801F55-D2C5-7349-8AF1-7B8B8433A8B7}"/>
              </a:ext>
            </a:extLst>
          </p:cNvPr>
          <p:cNvSpPr>
            <a:spLocks noGrp="1"/>
          </p:cNvSpPr>
          <p:nvPr>
            <p:ph idx="1"/>
          </p:nvPr>
        </p:nvSpPr>
        <p:spPr>
          <a:xfrm>
            <a:off x="1143000" y="1883727"/>
            <a:ext cx="9905999" cy="3541714"/>
          </a:xfrm>
        </p:spPr>
        <p:txBody>
          <a:bodyPr/>
          <a:lstStyle/>
          <a:p>
            <a:pPr marL="0" indent="0">
              <a:buNone/>
            </a:pPr>
            <a:r>
              <a:rPr lang="fr-FR" dirty="0"/>
              <a:t>Que le Seigneur vous bénisse et que la Vierge Marie vous accompagne.</a:t>
            </a:r>
          </a:p>
          <a:p>
            <a:pPr marL="0" indent="0">
              <a:buNone/>
            </a:pPr>
            <a:r>
              <a:rPr lang="fr-FR" dirty="0"/>
              <a:t>Merci !</a:t>
            </a:r>
          </a:p>
          <a:p>
            <a:pPr marL="0" indent="0">
              <a:buNone/>
            </a:pPr>
            <a:r>
              <a:rPr lang="fr-FR" dirty="0"/>
              <a:t>Marie est notre Mère. Marie nous conduit toujours à Jésus !</a:t>
            </a:r>
          </a:p>
          <a:p>
            <a:pPr marL="0" indent="0">
              <a:buNone/>
            </a:pPr>
            <a:r>
              <a:rPr lang="fr-FR" dirty="0"/>
              <a:t>Prions la Vierge Marie les uns pour les autres.</a:t>
            </a:r>
          </a:p>
          <a:p>
            <a:pPr marL="0" indent="0">
              <a:buNone/>
            </a:pPr>
            <a:r>
              <a:rPr lang="fr-FR" dirty="0"/>
              <a:t>Merci beaucoup !</a:t>
            </a:r>
          </a:p>
        </p:txBody>
      </p:sp>
      <p:pic>
        <p:nvPicPr>
          <p:cNvPr id="5" name="Image 4">
            <a:extLst>
              <a:ext uri="{FF2B5EF4-FFF2-40B4-BE49-F238E27FC236}">
                <a16:creationId xmlns:a16="http://schemas.microsoft.com/office/drawing/2014/main" id="{185206A7-B4E0-CF4D-8BBD-24C3AAFF98E2}"/>
              </a:ext>
            </a:extLst>
          </p:cNvPr>
          <p:cNvPicPr>
            <a:picLocks noChangeAspect="1"/>
          </p:cNvPicPr>
          <p:nvPr/>
        </p:nvPicPr>
        <p:blipFill>
          <a:blip r:embed="rId2"/>
          <a:stretch>
            <a:fillRect/>
          </a:stretch>
        </p:blipFill>
        <p:spPr>
          <a:xfrm>
            <a:off x="8914333" y="3168119"/>
            <a:ext cx="3019433" cy="3541714"/>
          </a:xfrm>
          <a:prstGeom prst="rect">
            <a:avLst/>
          </a:prstGeom>
        </p:spPr>
      </p:pic>
    </p:spTree>
    <p:extLst>
      <p:ext uri="{BB962C8B-B14F-4D97-AF65-F5344CB8AC3E}">
        <p14:creationId xmlns:p14="http://schemas.microsoft.com/office/powerpoint/2010/main" val="397165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BCCDA0-9899-BF49-846D-8358D9A32B4F}"/>
              </a:ext>
            </a:extLst>
          </p:cNvPr>
          <p:cNvSpPr>
            <a:spLocks noGrp="1"/>
          </p:cNvSpPr>
          <p:nvPr>
            <p:ph type="title"/>
          </p:nvPr>
        </p:nvSpPr>
        <p:spPr/>
        <p:txBody>
          <a:bodyPr>
            <a:normAutofit/>
          </a:bodyPr>
          <a:lstStyle/>
          <a:p>
            <a:r>
              <a:rPr lang="fr-FR" sz="4800" u="sng" dirty="0"/>
              <a:t>OBJECTIF</a:t>
            </a:r>
            <a:r>
              <a:rPr lang="fr-FR" sz="4800" dirty="0"/>
              <a:t> :</a:t>
            </a:r>
            <a:endParaRPr lang="fr-FR" sz="4800" u="sng" dirty="0"/>
          </a:p>
        </p:txBody>
      </p:sp>
      <p:sp>
        <p:nvSpPr>
          <p:cNvPr id="3" name="Espace réservé du contenu 2">
            <a:extLst>
              <a:ext uri="{FF2B5EF4-FFF2-40B4-BE49-F238E27FC236}">
                <a16:creationId xmlns:a16="http://schemas.microsoft.com/office/drawing/2014/main" id="{60066D72-8973-4544-8177-0DB27BA40577}"/>
              </a:ext>
            </a:extLst>
          </p:cNvPr>
          <p:cNvSpPr>
            <a:spLocks noGrp="1"/>
          </p:cNvSpPr>
          <p:nvPr>
            <p:ph idx="1"/>
          </p:nvPr>
        </p:nvSpPr>
        <p:spPr>
          <a:xfrm>
            <a:off x="1141413" y="2600296"/>
            <a:ext cx="9905999" cy="3541714"/>
          </a:xfrm>
        </p:spPr>
        <p:txBody>
          <a:bodyPr>
            <a:normAutofit/>
          </a:bodyPr>
          <a:lstStyle/>
          <a:p>
            <a:r>
              <a:rPr lang="fr-FR" sz="3200" dirty="0"/>
              <a:t>Qu’est-ce qu’être catéchète dans le monde d’aujourd’hui ?</a:t>
            </a:r>
          </a:p>
        </p:txBody>
      </p:sp>
      <p:pic>
        <p:nvPicPr>
          <p:cNvPr id="5" name="Image 4">
            <a:extLst>
              <a:ext uri="{FF2B5EF4-FFF2-40B4-BE49-F238E27FC236}">
                <a16:creationId xmlns:a16="http://schemas.microsoft.com/office/drawing/2014/main" id="{964E8A41-23C8-CB4B-895B-D1B96280D27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897811" y="3495618"/>
            <a:ext cx="3149600" cy="3149600"/>
          </a:xfrm>
          <a:prstGeom prst="rect">
            <a:avLst/>
          </a:prstGeom>
        </p:spPr>
      </p:pic>
    </p:spTree>
    <p:extLst>
      <p:ext uri="{BB962C8B-B14F-4D97-AF65-F5344CB8AC3E}">
        <p14:creationId xmlns:p14="http://schemas.microsoft.com/office/powerpoint/2010/main" val="1569524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82000"/>
                <a:satMod val="150000"/>
                <a:lumMod val="160000"/>
              </a:schemeClr>
            </a:duotone>
          </a:blip>
          <a:stretch/>
        </a:blip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33D44672-E0E3-4674-950D-BD508BE4531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nvGrpSpPr>
          <p:cNvPr id="12" name="Group 11">
            <a:extLst>
              <a:ext uri="{FF2B5EF4-FFF2-40B4-BE49-F238E27FC236}">
                <a16:creationId xmlns:a16="http://schemas.microsoft.com/office/drawing/2014/main" id="{C320E816-B393-45A7-B72E-0E7957C1F57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3" name="Rectangle 5">
              <a:extLst>
                <a:ext uri="{FF2B5EF4-FFF2-40B4-BE49-F238E27FC236}">
                  <a16:creationId xmlns:a16="http://schemas.microsoft.com/office/drawing/2014/main" id="{FA8BF52E-F01E-4F10-AD3E-209E6561106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4" name="Freeform 6">
              <a:extLst>
                <a:ext uri="{FF2B5EF4-FFF2-40B4-BE49-F238E27FC236}">
                  <a16:creationId xmlns:a16="http://schemas.microsoft.com/office/drawing/2014/main" id="{5CCD0569-C62E-48FB-A8BB-6BC8387F185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5" name="Freeform 7">
              <a:extLst>
                <a:ext uri="{FF2B5EF4-FFF2-40B4-BE49-F238E27FC236}">
                  <a16:creationId xmlns:a16="http://schemas.microsoft.com/office/drawing/2014/main" id="{174BD00C-33C4-4671-B4FE-160539C7CC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6" name="Rectangle 8">
              <a:extLst>
                <a:ext uri="{FF2B5EF4-FFF2-40B4-BE49-F238E27FC236}">
                  <a16:creationId xmlns:a16="http://schemas.microsoft.com/office/drawing/2014/main" id="{FBA088E6-2B20-422C-B1A4-FC1D5C83BD4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7" name="Freeform 9">
              <a:extLst>
                <a:ext uri="{FF2B5EF4-FFF2-40B4-BE49-F238E27FC236}">
                  <a16:creationId xmlns:a16="http://schemas.microsoft.com/office/drawing/2014/main" id="{59E0759F-8BBC-4BFB-BFC8-88089196BA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8" name="Freeform 10">
              <a:extLst>
                <a:ext uri="{FF2B5EF4-FFF2-40B4-BE49-F238E27FC236}">
                  <a16:creationId xmlns:a16="http://schemas.microsoft.com/office/drawing/2014/main" id="{841556E7-C3FA-4293-BC40-79A114184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9" name="Freeform 11">
              <a:extLst>
                <a:ext uri="{FF2B5EF4-FFF2-40B4-BE49-F238E27FC236}">
                  <a16:creationId xmlns:a16="http://schemas.microsoft.com/office/drawing/2014/main" id="{5776AD70-B265-4282-9F6D-A6FF2968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0" name="Freeform 12">
              <a:extLst>
                <a:ext uri="{FF2B5EF4-FFF2-40B4-BE49-F238E27FC236}">
                  <a16:creationId xmlns:a16="http://schemas.microsoft.com/office/drawing/2014/main" id="{8B4764B4-C673-4421-9691-45A236FA5AD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1" name="Freeform 13">
              <a:extLst>
                <a:ext uri="{FF2B5EF4-FFF2-40B4-BE49-F238E27FC236}">
                  <a16:creationId xmlns:a16="http://schemas.microsoft.com/office/drawing/2014/main" id="{820C4B27-9DCA-4BE7-8DA2-F0CEDA297B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 name="Freeform 14">
              <a:extLst>
                <a:ext uri="{FF2B5EF4-FFF2-40B4-BE49-F238E27FC236}">
                  <a16:creationId xmlns:a16="http://schemas.microsoft.com/office/drawing/2014/main" id="{10228B76-9508-4406-9511-086A595AA4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3" name="Freeform 15">
              <a:extLst>
                <a:ext uri="{FF2B5EF4-FFF2-40B4-BE49-F238E27FC236}">
                  <a16:creationId xmlns:a16="http://schemas.microsoft.com/office/drawing/2014/main" id="{CB09C001-F04E-43E0-B05A-ED31B2EA1B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 name="Freeform 16">
              <a:extLst>
                <a:ext uri="{FF2B5EF4-FFF2-40B4-BE49-F238E27FC236}">
                  <a16:creationId xmlns:a16="http://schemas.microsoft.com/office/drawing/2014/main" id="{015DC477-AE9B-4344-B43E-7C294BEA8CB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5" name="Freeform 17">
              <a:extLst>
                <a:ext uri="{FF2B5EF4-FFF2-40B4-BE49-F238E27FC236}">
                  <a16:creationId xmlns:a16="http://schemas.microsoft.com/office/drawing/2014/main" id="{230F46F5-5693-4D4E-BE6D-B4721D6365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6" name="Freeform 18">
              <a:extLst>
                <a:ext uri="{FF2B5EF4-FFF2-40B4-BE49-F238E27FC236}">
                  <a16:creationId xmlns:a16="http://schemas.microsoft.com/office/drawing/2014/main" id="{C5037ACC-178A-49DD-94AD-8B2842E6480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7" name="Freeform 19">
              <a:extLst>
                <a:ext uri="{FF2B5EF4-FFF2-40B4-BE49-F238E27FC236}">
                  <a16:creationId xmlns:a16="http://schemas.microsoft.com/office/drawing/2014/main" id="{B57FC6E7-5636-4B0D-BCEF-F0FF4CF63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8" name="Freeform 20">
              <a:extLst>
                <a:ext uri="{FF2B5EF4-FFF2-40B4-BE49-F238E27FC236}">
                  <a16:creationId xmlns:a16="http://schemas.microsoft.com/office/drawing/2014/main" id="{AEAF7536-4FD5-40B2-A47E-12701FBF60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9" name="Freeform 21">
              <a:extLst>
                <a:ext uri="{FF2B5EF4-FFF2-40B4-BE49-F238E27FC236}">
                  <a16:creationId xmlns:a16="http://schemas.microsoft.com/office/drawing/2014/main" id="{492EE95C-CA9E-4C04-8904-AD4E3CF12B3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0" name="Freeform 22">
              <a:extLst>
                <a:ext uri="{FF2B5EF4-FFF2-40B4-BE49-F238E27FC236}">
                  <a16:creationId xmlns:a16="http://schemas.microsoft.com/office/drawing/2014/main" id="{4176F3CC-BEC5-48D6-9EC4-FE53B35A5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1" name="Freeform 23">
              <a:extLst>
                <a:ext uri="{FF2B5EF4-FFF2-40B4-BE49-F238E27FC236}">
                  <a16:creationId xmlns:a16="http://schemas.microsoft.com/office/drawing/2014/main" id="{1843132F-2E68-467D-8203-4734ED67E76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2" name="Freeform 24">
              <a:extLst>
                <a:ext uri="{FF2B5EF4-FFF2-40B4-BE49-F238E27FC236}">
                  <a16:creationId xmlns:a16="http://schemas.microsoft.com/office/drawing/2014/main" id="{2BB3C725-0DC0-42C7-8DE6-1759523ECEB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3" name="Freeform 25">
              <a:extLst>
                <a:ext uri="{FF2B5EF4-FFF2-40B4-BE49-F238E27FC236}">
                  <a16:creationId xmlns:a16="http://schemas.microsoft.com/office/drawing/2014/main" id="{B6DD478C-18EF-4E12-8F25-30385944FD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4" name="Freeform 26">
              <a:extLst>
                <a:ext uri="{FF2B5EF4-FFF2-40B4-BE49-F238E27FC236}">
                  <a16:creationId xmlns:a16="http://schemas.microsoft.com/office/drawing/2014/main" id="{9BF402B3-6657-427D-8B4C-4D183AE184A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5" name="Freeform 27">
              <a:extLst>
                <a:ext uri="{FF2B5EF4-FFF2-40B4-BE49-F238E27FC236}">
                  <a16:creationId xmlns:a16="http://schemas.microsoft.com/office/drawing/2014/main" id="{8B9AD51E-B681-4AB6-8328-020F97F0EF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6" name="Freeform 28">
              <a:extLst>
                <a:ext uri="{FF2B5EF4-FFF2-40B4-BE49-F238E27FC236}">
                  <a16:creationId xmlns:a16="http://schemas.microsoft.com/office/drawing/2014/main" id="{965C3DF4-5EE2-438F-BAD8-1263AA5DBD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7" name="Freeform 29">
              <a:extLst>
                <a:ext uri="{FF2B5EF4-FFF2-40B4-BE49-F238E27FC236}">
                  <a16:creationId xmlns:a16="http://schemas.microsoft.com/office/drawing/2014/main" id="{13FD4F16-837E-4B6E-A8BF-52FE99722C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8" name="Freeform 30">
              <a:extLst>
                <a:ext uri="{FF2B5EF4-FFF2-40B4-BE49-F238E27FC236}">
                  <a16:creationId xmlns:a16="http://schemas.microsoft.com/office/drawing/2014/main" id="{E8347121-B702-41AD-9A01-4681E8E6CE8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9" name="Freeform 31">
              <a:extLst>
                <a:ext uri="{FF2B5EF4-FFF2-40B4-BE49-F238E27FC236}">
                  <a16:creationId xmlns:a16="http://schemas.microsoft.com/office/drawing/2014/main" id="{AA0FA0CD-862B-4345-BD18-63E860E7F0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0" name="Freeform 32">
              <a:extLst>
                <a:ext uri="{FF2B5EF4-FFF2-40B4-BE49-F238E27FC236}">
                  <a16:creationId xmlns:a16="http://schemas.microsoft.com/office/drawing/2014/main" id="{474EBBAA-B729-410A-98FD-9B25F6459E5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1" name="Rectangle 33">
              <a:extLst>
                <a:ext uri="{FF2B5EF4-FFF2-40B4-BE49-F238E27FC236}">
                  <a16:creationId xmlns:a16="http://schemas.microsoft.com/office/drawing/2014/main" id="{2735A1B4-E9C7-457E-BA06-ECA0E88036D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42" name="Freeform 34">
              <a:extLst>
                <a:ext uri="{FF2B5EF4-FFF2-40B4-BE49-F238E27FC236}">
                  <a16:creationId xmlns:a16="http://schemas.microsoft.com/office/drawing/2014/main" id="{43B5A362-F1A0-4795-94D2-1EDCDBC0DA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3" name="Freeform 35">
              <a:extLst>
                <a:ext uri="{FF2B5EF4-FFF2-40B4-BE49-F238E27FC236}">
                  <a16:creationId xmlns:a16="http://schemas.microsoft.com/office/drawing/2014/main" id="{DD59E06C-0307-4B04-A013-C304E597B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4" name="Freeform 36">
              <a:extLst>
                <a:ext uri="{FF2B5EF4-FFF2-40B4-BE49-F238E27FC236}">
                  <a16:creationId xmlns:a16="http://schemas.microsoft.com/office/drawing/2014/main" id="{36BC7AF8-4554-46B6-8C29-E7FDD0FD78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5" name="Freeform 37">
              <a:extLst>
                <a:ext uri="{FF2B5EF4-FFF2-40B4-BE49-F238E27FC236}">
                  <a16:creationId xmlns:a16="http://schemas.microsoft.com/office/drawing/2014/main" id="{73044F3B-8920-4F7E-BBE7-1562D8EB9C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6" name="Freeform 38">
              <a:extLst>
                <a:ext uri="{FF2B5EF4-FFF2-40B4-BE49-F238E27FC236}">
                  <a16:creationId xmlns:a16="http://schemas.microsoft.com/office/drawing/2014/main" id="{BD875300-3AEC-46E8-A480-D3A90EE32D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7" name="Freeform 39">
              <a:extLst>
                <a:ext uri="{FF2B5EF4-FFF2-40B4-BE49-F238E27FC236}">
                  <a16:creationId xmlns:a16="http://schemas.microsoft.com/office/drawing/2014/main" id="{C6D2D370-CE1A-4D88-A5AA-ADF03133BC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8" name="Freeform 40">
              <a:extLst>
                <a:ext uri="{FF2B5EF4-FFF2-40B4-BE49-F238E27FC236}">
                  <a16:creationId xmlns:a16="http://schemas.microsoft.com/office/drawing/2014/main" id="{626C097A-E038-4964-B469-C38E44BB98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9" name="Freeform 41">
              <a:extLst>
                <a:ext uri="{FF2B5EF4-FFF2-40B4-BE49-F238E27FC236}">
                  <a16:creationId xmlns:a16="http://schemas.microsoft.com/office/drawing/2014/main" id="{C18F279C-F6DE-4705-B473-5804BF6147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0" name="Freeform 42">
              <a:extLst>
                <a:ext uri="{FF2B5EF4-FFF2-40B4-BE49-F238E27FC236}">
                  <a16:creationId xmlns:a16="http://schemas.microsoft.com/office/drawing/2014/main" id="{2A52CC64-02CD-443F-B158-E1AFFBB1D6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1" name="Freeform 43">
              <a:extLst>
                <a:ext uri="{FF2B5EF4-FFF2-40B4-BE49-F238E27FC236}">
                  <a16:creationId xmlns:a16="http://schemas.microsoft.com/office/drawing/2014/main" id="{62DFE5BE-9D50-440B-B721-C0986EC053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2" name="Freeform 44">
              <a:extLst>
                <a:ext uri="{FF2B5EF4-FFF2-40B4-BE49-F238E27FC236}">
                  <a16:creationId xmlns:a16="http://schemas.microsoft.com/office/drawing/2014/main" id="{50FCDEE9-3395-471D-8202-A47345FEDFC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3" name="Rectangle 45">
              <a:extLst>
                <a:ext uri="{FF2B5EF4-FFF2-40B4-BE49-F238E27FC236}">
                  <a16:creationId xmlns:a16="http://schemas.microsoft.com/office/drawing/2014/main" id="{702E07B4-588B-46D9-8D79-7C1CBCFB237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54" name="Freeform 46">
              <a:extLst>
                <a:ext uri="{FF2B5EF4-FFF2-40B4-BE49-F238E27FC236}">
                  <a16:creationId xmlns:a16="http://schemas.microsoft.com/office/drawing/2014/main" id="{7857BDA2-0EB8-4A46-86CC-64BA98DF4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5" name="Freeform 47">
              <a:extLst>
                <a:ext uri="{FF2B5EF4-FFF2-40B4-BE49-F238E27FC236}">
                  <a16:creationId xmlns:a16="http://schemas.microsoft.com/office/drawing/2014/main" id="{5B15FA3D-3641-430F-90AD-63F5A50E487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6" name="Freeform 48">
              <a:extLst>
                <a:ext uri="{FF2B5EF4-FFF2-40B4-BE49-F238E27FC236}">
                  <a16:creationId xmlns:a16="http://schemas.microsoft.com/office/drawing/2014/main" id="{A3A6D048-F3EC-4C4B-9F14-877821D29B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7" name="Freeform 49">
              <a:extLst>
                <a:ext uri="{FF2B5EF4-FFF2-40B4-BE49-F238E27FC236}">
                  <a16:creationId xmlns:a16="http://schemas.microsoft.com/office/drawing/2014/main" id="{9A62FA7A-B423-4E71-A853-21DEEA051CF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8" name="Freeform 50">
              <a:extLst>
                <a:ext uri="{FF2B5EF4-FFF2-40B4-BE49-F238E27FC236}">
                  <a16:creationId xmlns:a16="http://schemas.microsoft.com/office/drawing/2014/main" id="{4FA8E7C9-FF45-4B91-976D-1D7B5BE0CA3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9" name="Freeform 51">
              <a:extLst>
                <a:ext uri="{FF2B5EF4-FFF2-40B4-BE49-F238E27FC236}">
                  <a16:creationId xmlns:a16="http://schemas.microsoft.com/office/drawing/2014/main" id="{2F563A0A-EFDC-4681-BF8D-1C442B4E25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0" name="Freeform 52">
              <a:extLst>
                <a:ext uri="{FF2B5EF4-FFF2-40B4-BE49-F238E27FC236}">
                  <a16:creationId xmlns:a16="http://schemas.microsoft.com/office/drawing/2014/main" id="{478A5624-D8BD-4F2C-9660-2E2BBF4870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1" name="Freeform 53">
              <a:extLst>
                <a:ext uri="{FF2B5EF4-FFF2-40B4-BE49-F238E27FC236}">
                  <a16:creationId xmlns:a16="http://schemas.microsoft.com/office/drawing/2014/main" id="{5974B6BD-6FBA-49FD-8858-BA17926FBE1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2" name="Freeform 54">
              <a:extLst>
                <a:ext uri="{FF2B5EF4-FFF2-40B4-BE49-F238E27FC236}">
                  <a16:creationId xmlns:a16="http://schemas.microsoft.com/office/drawing/2014/main" id="{5C02FA29-BFBF-420E-B179-99DEAC57195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3" name="Freeform 55">
              <a:extLst>
                <a:ext uri="{FF2B5EF4-FFF2-40B4-BE49-F238E27FC236}">
                  <a16:creationId xmlns:a16="http://schemas.microsoft.com/office/drawing/2014/main" id="{B3165781-435B-4B36-B90A-EEF0CC1609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4" name="Freeform 56">
              <a:extLst>
                <a:ext uri="{FF2B5EF4-FFF2-40B4-BE49-F238E27FC236}">
                  <a16:creationId xmlns:a16="http://schemas.microsoft.com/office/drawing/2014/main" id="{1EAD39FE-DF4A-472E-BF18-35DC0C1D818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5" name="Freeform 57">
              <a:extLst>
                <a:ext uri="{FF2B5EF4-FFF2-40B4-BE49-F238E27FC236}">
                  <a16:creationId xmlns:a16="http://schemas.microsoft.com/office/drawing/2014/main" id="{A28CFFD1-1AA5-4840-9322-F54994B53D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6" name="Freeform 58">
              <a:extLst>
                <a:ext uri="{FF2B5EF4-FFF2-40B4-BE49-F238E27FC236}">
                  <a16:creationId xmlns:a16="http://schemas.microsoft.com/office/drawing/2014/main" id="{416BAD59-23C0-4E04-AA3B-6EFDE9DA60A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grpSp>
      <p:sp>
        <p:nvSpPr>
          <p:cNvPr id="2" name="Titre 1">
            <a:extLst>
              <a:ext uri="{FF2B5EF4-FFF2-40B4-BE49-F238E27FC236}">
                <a16:creationId xmlns:a16="http://schemas.microsoft.com/office/drawing/2014/main" id="{E0A1A234-1920-6649-8DFC-A62C2605AA6E}"/>
              </a:ext>
            </a:extLst>
          </p:cNvPr>
          <p:cNvSpPr>
            <a:spLocks noGrp="1"/>
          </p:cNvSpPr>
          <p:nvPr>
            <p:ph type="title"/>
          </p:nvPr>
        </p:nvSpPr>
        <p:spPr>
          <a:xfrm>
            <a:off x="1876425" y="1113282"/>
            <a:ext cx="3734941" cy="2396681"/>
          </a:xfrm>
        </p:spPr>
        <p:txBody>
          <a:bodyPr vert="horz" lIns="91440" tIns="45720" rIns="91440" bIns="45720" rtlCol="0" anchor="b">
            <a:normAutofit/>
          </a:bodyPr>
          <a:lstStyle/>
          <a:p>
            <a:r>
              <a:rPr lang="en-US" sz="4800" dirty="0"/>
              <a:t>Marque ta génération</a:t>
            </a:r>
            <a:br>
              <a:rPr lang="en-US" sz="4800" dirty="0"/>
            </a:br>
            <a:endParaRPr lang="en-US" sz="4800" dirty="0"/>
          </a:p>
        </p:txBody>
      </p:sp>
      <p:sp>
        <p:nvSpPr>
          <p:cNvPr id="3" name="Espace réservé du contenu 2">
            <a:extLst>
              <a:ext uri="{FF2B5EF4-FFF2-40B4-BE49-F238E27FC236}">
                <a16:creationId xmlns:a16="http://schemas.microsoft.com/office/drawing/2014/main" id="{FF56FF74-2261-6548-8AD1-162D0AB5461C}"/>
              </a:ext>
            </a:extLst>
          </p:cNvPr>
          <p:cNvSpPr>
            <a:spLocks noGrp="1"/>
          </p:cNvSpPr>
          <p:nvPr>
            <p:ph idx="1"/>
          </p:nvPr>
        </p:nvSpPr>
        <p:spPr>
          <a:xfrm>
            <a:off x="1962149" y="2723845"/>
            <a:ext cx="3734942" cy="2052720"/>
          </a:xfrm>
        </p:spPr>
        <p:txBody>
          <a:bodyPr vert="horz" lIns="91440" tIns="45720" rIns="91440" bIns="45720" rtlCol="0">
            <a:normAutofit/>
          </a:bodyPr>
          <a:lstStyle/>
          <a:p>
            <a:pPr marL="0" indent="0">
              <a:buNone/>
            </a:pPr>
            <a:r>
              <a:rPr lang="en-US" sz="2000" cap="all" dirty="0">
                <a:solidFill>
                  <a:schemeClr val="tx2"/>
                </a:solidFill>
              </a:rPr>
              <a:t>Par Impact</a:t>
            </a:r>
          </a:p>
        </p:txBody>
      </p:sp>
      <p:sp>
        <p:nvSpPr>
          <p:cNvPr id="68" name="Round Diagonal Corner Rectangle 6">
            <a:extLst>
              <a:ext uri="{FF2B5EF4-FFF2-40B4-BE49-F238E27FC236}">
                <a16:creationId xmlns:a16="http://schemas.microsoft.com/office/drawing/2014/main" id="{0B142C9E-13D9-46C1-A50C-04BE8DA18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808057"/>
            <a:ext cx="5286376" cy="5234394"/>
          </a:xfrm>
          <a:prstGeom prst="round2DiagRect">
            <a:avLst>
              <a:gd name="adj1" fmla="val 6185"/>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Image 4">
            <a:extLst>
              <a:ext uri="{FF2B5EF4-FFF2-40B4-BE49-F238E27FC236}">
                <a16:creationId xmlns:a16="http://schemas.microsoft.com/office/drawing/2014/main" id="{8D6BE13C-6694-7544-8349-3ED14422A59E}"/>
              </a:ext>
            </a:extLst>
          </p:cNvPr>
          <p:cNvPicPr>
            <a:picLocks noChangeAspect="1"/>
          </p:cNvPicPr>
          <p:nvPr/>
        </p:nvPicPr>
        <p:blipFill rotWithShape="1">
          <a:blip r:embed="rId4"/>
          <a:srcRect l="499" r="-1" b="-1"/>
          <a:stretch/>
        </p:blipFill>
        <p:spPr>
          <a:xfrm>
            <a:off x="6272212" y="1017514"/>
            <a:ext cx="4905375" cy="4843697"/>
          </a:xfrm>
          <a:prstGeom prst="rect">
            <a:avLst/>
          </a:prstGeom>
        </p:spPr>
      </p:pic>
    </p:spTree>
    <p:extLst>
      <p:ext uri="{BB962C8B-B14F-4D97-AF65-F5344CB8AC3E}">
        <p14:creationId xmlns:p14="http://schemas.microsoft.com/office/powerpoint/2010/main" val="1542363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A0A4BC-C7CF-664F-AC75-F9F3D2BCE478}"/>
              </a:ext>
            </a:extLst>
          </p:cNvPr>
          <p:cNvSpPr>
            <a:spLocks noGrp="1"/>
          </p:cNvSpPr>
          <p:nvPr>
            <p:ph type="title"/>
          </p:nvPr>
        </p:nvSpPr>
        <p:spPr/>
        <p:txBody>
          <a:bodyPr>
            <a:normAutofit/>
          </a:bodyPr>
          <a:lstStyle/>
          <a:p>
            <a:r>
              <a:rPr lang="fr-FR" sz="4800" u="sng" dirty="0"/>
              <a:t>prière</a:t>
            </a:r>
            <a:r>
              <a:rPr lang="fr-FR" sz="4800" dirty="0"/>
              <a:t> :</a:t>
            </a:r>
            <a:endParaRPr lang="fr-FR" sz="4800" u="sng" dirty="0"/>
          </a:p>
        </p:txBody>
      </p:sp>
      <p:sp>
        <p:nvSpPr>
          <p:cNvPr id="3" name="Espace réservé du contenu 2">
            <a:extLst>
              <a:ext uri="{FF2B5EF4-FFF2-40B4-BE49-F238E27FC236}">
                <a16:creationId xmlns:a16="http://schemas.microsoft.com/office/drawing/2014/main" id="{C17115C3-68AF-6E4E-8273-4A85DFE8262D}"/>
              </a:ext>
            </a:extLst>
          </p:cNvPr>
          <p:cNvSpPr>
            <a:spLocks noGrp="1"/>
          </p:cNvSpPr>
          <p:nvPr>
            <p:ph idx="1"/>
          </p:nvPr>
        </p:nvSpPr>
        <p:spPr>
          <a:xfrm>
            <a:off x="1141412" y="2332615"/>
            <a:ext cx="9905999" cy="3700050"/>
          </a:xfrm>
        </p:spPr>
        <p:txBody>
          <a:bodyPr>
            <a:noAutofit/>
          </a:bodyPr>
          <a:lstStyle/>
          <a:p>
            <a:pPr marL="0" indent="0">
              <a:buNone/>
            </a:pPr>
            <a:r>
              <a:rPr lang="fr-FR" sz="3200" dirty="0"/>
              <a:t>Seigneur, nous sommes les serviteurs d’une Parole qui ne vient pas de nous et nous croyons à son efficacité.</a:t>
            </a:r>
          </a:p>
          <a:p>
            <a:pPr marL="0" indent="0">
              <a:buNone/>
            </a:pPr>
            <a:r>
              <a:rPr lang="fr-FR" sz="3200" dirty="0"/>
              <a:t>Seigneur, nous sommes les serviteurs d’un projet dont nous ne sommes pas les maîtres et que nous découvrons jour après jour, pas à pas, mais nous croyons que tu es surtout le maître de l’imprévisible.</a:t>
            </a:r>
          </a:p>
          <a:p>
            <a:pPr marL="0" indent="0">
              <a:buNone/>
            </a:pPr>
            <a:endParaRPr lang="fr-FR" sz="3200" dirty="0"/>
          </a:p>
        </p:txBody>
      </p:sp>
      <p:sp>
        <p:nvSpPr>
          <p:cNvPr id="4" name="ZoneTexte 3">
            <a:extLst>
              <a:ext uri="{FF2B5EF4-FFF2-40B4-BE49-F238E27FC236}">
                <a16:creationId xmlns:a16="http://schemas.microsoft.com/office/drawing/2014/main" id="{45DA631A-B882-A647-8D41-6D7F64B56C52}"/>
              </a:ext>
            </a:extLst>
          </p:cNvPr>
          <p:cNvSpPr txBox="1"/>
          <p:nvPr/>
        </p:nvSpPr>
        <p:spPr>
          <a:xfrm>
            <a:off x="1141412" y="1665457"/>
            <a:ext cx="2021707" cy="338554"/>
          </a:xfrm>
          <a:prstGeom prst="rect">
            <a:avLst/>
          </a:prstGeom>
          <a:noFill/>
        </p:spPr>
        <p:txBody>
          <a:bodyPr wrap="none" rtlCol="0">
            <a:spAutoFit/>
          </a:bodyPr>
          <a:lstStyle/>
          <a:p>
            <a:r>
              <a:rPr lang="fr-FR" sz="1600" dirty="0"/>
              <a:t>Tirée de la revue </a:t>
            </a:r>
            <a:r>
              <a:rPr lang="fr-FR" sz="1600" i="1" dirty="0"/>
              <a:t>Prier</a:t>
            </a:r>
            <a:endParaRPr lang="fr-FR" sz="1600" dirty="0"/>
          </a:p>
        </p:txBody>
      </p:sp>
      <p:pic>
        <p:nvPicPr>
          <p:cNvPr id="6" name="Image 5">
            <a:extLst>
              <a:ext uri="{FF2B5EF4-FFF2-40B4-BE49-F238E27FC236}">
                <a16:creationId xmlns:a16="http://schemas.microsoft.com/office/drawing/2014/main" id="{3F4E467F-6689-EF4E-8E68-7F3A4E142D24}"/>
              </a:ext>
            </a:extLst>
          </p:cNvPr>
          <p:cNvPicPr>
            <a:picLocks noChangeAspect="1"/>
          </p:cNvPicPr>
          <p:nvPr/>
        </p:nvPicPr>
        <p:blipFill>
          <a:blip r:embed="rId2"/>
          <a:stretch>
            <a:fillRect/>
          </a:stretch>
        </p:blipFill>
        <p:spPr>
          <a:xfrm>
            <a:off x="7311302" y="10545"/>
            <a:ext cx="2021707" cy="2386918"/>
          </a:xfrm>
          <a:prstGeom prst="rect">
            <a:avLst/>
          </a:prstGeom>
        </p:spPr>
      </p:pic>
    </p:spTree>
    <p:extLst>
      <p:ext uri="{BB962C8B-B14F-4D97-AF65-F5344CB8AC3E}">
        <p14:creationId xmlns:p14="http://schemas.microsoft.com/office/powerpoint/2010/main" val="2209764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3A53D2-3752-DA45-A9B3-D2D762FA081C}"/>
              </a:ext>
            </a:extLst>
          </p:cNvPr>
          <p:cNvSpPr>
            <a:spLocks noGrp="1"/>
          </p:cNvSpPr>
          <p:nvPr>
            <p:ph type="title"/>
          </p:nvPr>
        </p:nvSpPr>
        <p:spPr>
          <a:xfrm>
            <a:off x="1141414" y="262258"/>
            <a:ext cx="9905998" cy="1478570"/>
          </a:xfrm>
        </p:spPr>
        <p:txBody>
          <a:bodyPr/>
          <a:lstStyle/>
          <a:p>
            <a:r>
              <a:rPr lang="fr-FR" u="sng" dirty="0"/>
              <a:t>prière</a:t>
            </a:r>
            <a:r>
              <a:rPr lang="fr-FR" dirty="0"/>
              <a:t> :</a:t>
            </a:r>
            <a:endParaRPr lang="fr-FR" u="sng" dirty="0"/>
          </a:p>
        </p:txBody>
      </p:sp>
      <p:sp>
        <p:nvSpPr>
          <p:cNvPr id="3" name="Espace réservé du contenu 2">
            <a:extLst>
              <a:ext uri="{FF2B5EF4-FFF2-40B4-BE49-F238E27FC236}">
                <a16:creationId xmlns:a16="http://schemas.microsoft.com/office/drawing/2014/main" id="{60E0503D-AC6F-A84D-A47A-87226581B162}"/>
              </a:ext>
            </a:extLst>
          </p:cNvPr>
          <p:cNvSpPr>
            <a:spLocks noGrp="1"/>
          </p:cNvSpPr>
          <p:nvPr>
            <p:ph idx="1"/>
          </p:nvPr>
        </p:nvSpPr>
        <p:spPr>
          <a:xfrm>
            <a:off x="1069470" y="1740828"/>
            <a:ext cx="10117085" cy="4410590"/>
          </a:xfrm>
        </p:spPr>
        <p:txBody>
          <a:bodyPr>
            <a:normAutofit fontScale="85000" lnSpcReduction="10000"/>
          </a:bodyPr>
          <a:lstStyle/>
          <a:p>
            <a:pPr marL="0" indent="0">
              <a:buNone/>
            </a:pPr>
            <a:r>
              <a:rPr lang="fr-FR" sz="3500" dirty="0"/>
              <a:t>Seigneur, apprends-nous à ne pas nous encombrer de questions sur notre crédibilité, nos priorités, notre identité, mais à goûter tout simplement la saveur de ta Bonne Nouvelle, prêchée sur la margelle d’un puits où viennent de plus en plus d’assoiffés.</a:t>
            </a:r>
          </a:p>
          <a:p>
            <a:pPr marL="0" indent="0">
              <a:buNone/>
            </a:pPr>
            <a:r>
              <a:rPr lang="fr-FR" sz="3500" dirty="0"/>
              <a:t>Seigneur, apprends-nous à vivre notre ministère, non comme une fonction essoufflante exposée à l’échec, mais de voir de quel amour il est habité, de quelle mission il est investi.</a:t>
            </a:r>
          </a:p>
          <a:p>
            <a:pPr marL="0" indent="0">
              <a:buNone/>
            </a:pPr>
            <a:r>
              <a:rPr lang="fr-FR" sz="3500" dirty="0"/>
              <a:t>Amen.</a:t>
            </a:r>
          </a:p>
          <a:p>
            <a:endParaRPr lang="fr-FR" dirty="0"/>
          </a:p>
        </p:txBody>
      </p:sp>
    </p:spTree>
    <p:extLst>
      <p:ext uri="{BB962C8B-B14F-4D97-AF65-F5344CB8AC3E}">
        <p14:creationId xmlns:p14="http://schemas.microsoft.com/office/powerpoint/2010/main" val="1668198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6041CC7F-EF53-434F-8F69-56B379AB67A1}"/>
              </a:ext>
            </a:extLst>
          </p:cNvPr>
          <p:cNvPicPr>
            <a:picLocks noChangeAspect="1"/>
          </p:cNvPicPr>
          <p:nvPr/>
        </p:nvPicPr>
        <p:blipFill>
          <a:blip r:embed="rId2"/>
          <a:stretch>
            <a:fillRect/>
          </a:stretch>
        </p:blipFill>
        <p:spPr>
          <a:xfrm>
            <a:off x="6737539" y="0"/>
            <a:ext cx="5454460" cy="2636322"/>
          </a:xfrm>
          <a:prstGeom prst="rect">
            <a:avLst/>
          </a:prstGeom>
        </p:spPr>
      </p:pic>
      <p:pic>
        <p:nvPicPr>
          <p:cNvPr id="7" name="Image 6">
            <a:extLst>
              <a:ext uri="{FF2B5EF4-FFF2-40B4-BE49-F238E27FC236}">
                <a16:creationId xmlns:a16="http://schemas.microsoft.com/office/drawing/2014/main" id="{17432747-FCF2-0448-BFBB-C32DBBCBB6D0}"/>
              </a:ext>
            </a:extLst>
          </p:cNvPr>
          <p:cNvPicPr>
            <a:picLocks noChangeAspect="1"/>
          </p:cNvPicPr>
          <p:nvPr/>
        </p:nvPicPr>
        <p:blipFill>
          <a:blip r:embed="rId3"/>
          <a:stretch>
            <a:fillRect/>
          </a:stretch>
        </p:blipFill>
        <p:spPr>
          <a:xfrm>
            <a:off x="1294410" y="3594583"/>
            <a:ext cx="6563095" cy="3263417"/>
          </a:xfrm>
          <a:prstGeom prst="rect">
            <a:avLst/>
          </a:prstGeom>
        </p:spPr>
      </p:pic>
      <p:sp>
        <p:nvSpPr>
          <p:cNvPr id="8" name="ZoneTexte 7">
            <a:extLst>
              <a:ext uri="{FF2B5EF4-FFF2-40B4-BE49-F238E27FC236}">
                <a16:creationId xmlns:a16="http://schemas.microsoft.com/office/drawing/2014/main" id="{07F02364-A24A-2C47-8A80-0BC6CA049D54}"/>
              </a:ext>
            </a:extLst>
          </p:cNvPr>
          <p:cNvSpPr txBox="1"/>
          <p:nvPr/>
        </p:nvSpPr>
        <p:spPr>
          <a:xfrm>
            <a:off x="665018" y="1472540"/>
            <a:ext cx="5974713" cy="523220"/>
          </a:xfrm>
          <a:prstGeom prst="rect">
            <a:avLst/>
          </a:prstGeom>
          <a:noFill/>
        </p:spPr>
        <p:txBody>
          <a:bodyPr wrap="none" rtlCol="0">
            <a:spAutoFit/>
          </a:bodyPr>
          <a:lstStyle/>
          <a:p>
            <a:r>
              <a:rPr lang="fr-FR" sz="2800" dirty="0"/>
              <a:t>Comment êtes-vous devenus catéchètes ?</a:t>
            </a:r>
          </a:p>
        </p:txBody>
      </p:sp>
      <p:sp>
        <p:nvSpPr>
          <p:cNvPr id="9" name="ZoneTexte 8">
            <a:extLst>
              <a:ext uri="{FF2B5EF4-FFF2-40B4-BE49-F238E27FC236}">
                <a16:creationId xmlns:a16="http://schemas.microsoft.com/office/drawing/2014/main" id="{D8F6F68B-0E54-294D-A6C0-D748270061EE}"/>
              </a:ext>
            </a:extLst>
          </p:cNvPr>
          <p:cNvSpPr txBox="1"/>
          <p:nvPr/>
        </p:nvSpPr>
        <p:spPr>
          <a:xfrm>
            <a:off x="9108374" y="4643252"/>
            <a:ext cx="1650837" cy="523220"/>
          </a:xfrm>
          <a:prstGeom prst="rect">
            <a:avLst/>
          </a:prstGeom>
          <a:noFill/>
        </p:spPr>
        <p:txBody>
          <a:bodyPr wrap="none" rtlCol="0">
            <a:spAutoFit/>
          </a:bodyPr>
          <a:lstStyle/>
          <a:p>
            <a:r>
              <a:rPr lang="fr-FR" sz="2800" dirty="0"/>
              <a:t>Pourquoi ?</a:t>
            </a:r>
          </a:p>
        </p:txBody>
      </p:sp>
    </p:spTree>
    <p:extLst>
      <p:ext uri="{BB962C8B-B14F-4D97-AF65-F5344CB8AC3E}">
        <p14:creationId xmlns:p14="http://schemas.microsoft.com/office/powerpoint/2010/main" val="3295606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82000"/>
                <a:satMod val="150000"/>
                <a:lumMod val="160000"/>
              </a:schemeClr>
            </a:duotone>
          </a:blip>
          <a:stretch/>
        </a:blipFill>
        <a:effectLst/>
      </p:bgPr>
    </p:bg>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3EF0702B-8BDA-49B2-9FB5-FAEFBAAD265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nvGrpSpPr>
          <p:cNvPr id="14" name="Group 13">
            <a:extLst>
              <a:ext uri="{FF2B5EF4-FFF2-40B4-BE49-F238E27FC236}">
                <a16:creationId xmlns:a16="http://schemas.microsoft.com/office/drawing/2014/main" id="{9D8D9FF3-B837-4563-BBDD-397FAC4FDA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5" name="Group 14">
              <a:extLst>
                <a:ext uri="{FF2B5EF4-FFF2-40B4-BE49-F238E27FC236}">
                  <a16:creationId xmlns:a16="http://schemas.microsoft.com/office/drawing/2014/main" id="{724185D4-BA0D-4936-9FD1-DAFC9F2D4FB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7" name="Rectangle 5">
                <a:extLst>
                  <a:ext uri="{FF2B5EF4-FFF2-40B4-BE49-F238E27FC236}">
                    <a16:creationId xmlns:a16="http://schemas.microsoft.com/office/drawing/2014/main" id="{88C0A3E2-2EF8-4B78-924A-4CE18DC2E1F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28" name="Freeform 6">
                <a:extLst>
                  <a:ext uri="{FF2B5EF4-FFF2-40B4-BE49-F238E27FC236}">
                    <a16:creationId xmlns:a16="http://schemas.microsoft.com/office/drawing/2014/main" id="{FC28307F-5603-45B4-811B-D1FDA9AC749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9" name="Freeform 7">
                <a:extLst>
                  <a:ext uri="{FF2B5EF4-FFF2-40B4-BE49-F238E27FC236}">
                    <a16:creationId xmlns:a16="http://schemas.microsoft.com/office/drawing/2014/main" id="{69FD485A-59BE-46AD-AF37-77821F8F7F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0" name="Freeform 8">
                <a:extLst>
                  <a:ext uri="{FF2B5EF4-FFF2-40B4-BE49-F238E27FC236}">
                    <a16:creationId xmlns:a16="http://schemas.microsoft.com/office/drawing/2014/main" id="{BDFEA793-B98A-4CAB-A0D5-2B470E05F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1" name="Freeform 9">
                <a:extLst>
                  <a:ext uri="{FF2B5EF4-FFF2-40B4-BE49-F238E27FC236}">
                    <a16:creationId xmlns:a16="http://schemas.microsoft.com/office/drawing/2014/main" id="{EE25D0AE-3B13-4655-A294-EF0D78F1227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2" name="Freeform 10">
                <a:extLst>
                  <a:ext uri="{FF2B5EF4-FFF2-40B4-BE49-F238E27FC236}">
                    <a16:creationId xmlns:a16="http://schemas.microsoft.com/office/drawing/2014/main" id="{23C38D80-292F-43A1-B89C-E624D0BF8B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3" name="Freeform 11">
                <a:extLst>
                  <a:ext uri="{FF2B5EF4-FFF2-40B4-BE49-F238E27FC236}">
                    <a16:creationId xmlns:a16="http://schemas.microsoft.com/office/drawing/2014/main" id="{E2B5219E-9DCD-4C4B-991C-FC45DFCD14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4" name="Freeform 12">
                <a:extLst>
                  <a:ext uri="{FF2B5EF4-FFF2-40B4-BE49-F238E27FC236}">
                    <a16:creationId xmlns:a16="http://schemas.microsoft.com/office/drawing/2014/main" id="{A30E8782-7DF6-427A-9A2A-702365C0EC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5" name="Freeform 13">
                <a:extLst>
                  <a:ext uri="{FF2B5EF4-FFF2-40B4-BE49-F238E27FC236}">
                    <a16:creationId xmlns:a16="http://schemas.microsoft.com/office/drawing/2014/main" id="{FE1B06CA-5BA9-45ED-B3C6-CAE40B8E23C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6" name="Freeform 14">
                <a:extLst>
                  <a:ext uri="{FF2B5EF4-FFF2-40B4-BE49-F238E27FC236}">
                    <a16:creationId xmlns:a16="http://schemas.microsoft.com/office/drawing/2014/main" id="{C52909D3-C19E-4F06-A560-2D2DD6323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7" name="Freeform 15">
                <a:extLst>
                  <a:ext uri="{FF2B5EF4-FFF2-40B4-BE49-F238E27FC236}">
                    <a16:creationId xmlns:a16="http://schemas.microsoft.com/office/drawing/2014/main" id="{C6838D4B-DA22-4462-9CE0-E01E48BA918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8" name="Line 16">
                <a:extLst>
                  <a:ext uri="{FF2B5EF4-FFF2-40B4-BE49-F238E27FC236}">
                    <a16:creationId xmlns:a16="http://schemas.microsoft.com/office/drawing/2014/main" id="{AE0BE66B-3C19-4B17-AD92-0BC90461D639}"/>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9" name="Freeform 17">
                <a:extLst>
                  <a:ext uri="{FF2B5EF4-FFF2-40B4-BE49-F238E27FC236}">
                    <a16:creationId xmlns:a16="http://schemas.microsoft.com/office/drawing/2014/main" id="{AD0FA87C-8F9F-421D-BD98-51D6F78A02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0" name="Freeform 18">
                <a:extLst>
                  <a:ext uri="{FF2B5EF4-FFF2-40B4-BE49-F238E27FC236}">
                    <a16:creationId xmlns:a16="http://schemas.microsoft.com/office/drawing/2014/main" id="{D1CCD0AA-AEA4-4E75-B606-ED77C1354D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1" name="Freeform 19">
                <a:extLst>
                  <a:ext uri="{FF2B5EF4-FFF2-40B4-BE49-F238E27FC236}">
                    <a16:creationId xmlns:a16="http://schemas.microsoft.com/office/drawing/2014/main" id="{AE2D1BCE-E4E7-47AB-BE42-82509939EF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2" name="Freeform 20">
                <a:extLst>
                  <a:ext uri="{FF2B5EF4-FFF2-40B4-BE49-F238E27FC236}">
                    <a16:creationId xmlns:a16="http://schemas.microsoft.com/office/drawing/2014/main" id="{473D3523-AEDD-4EE1-A0AD-58CA27B877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3" name="Rectangle 21">
                <a:extLst>
                  <a:ext uri="{FF2B5EF4-FFF2-40B4-BE49-F238E27FC236}">
                    <a16:creationId xmlns:a16="http://schemas.microsoft.com/office/drawing/2014/main" id="{544D95D4-2423-4287-B761-407A6573A08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44" name="Freeform 22">
                <a:extLst>
                  <a:ext uri="{FF2B5EF4-FFF2-40B4-BE49-F238E27FC236}">
                    <a16:creationId xmlns:a16="http://schemas.microsoft.com/office/drawing/2014/main" id="{7B471CBE-8098-4218-9F7A-6F1CBD1C3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5" name="Freeform 23">
                <a:extLst>
                  <a:ext uri="{FF2B5EF4-FFF2-40B4-BE49-F238E27FC236}">
                    <a16:creationId xmlns:a16="http://schemas.microsoft.com/office/drawing/2014/main" id="{F846011B-9AD7-4FD0-B6C2-5305FEA5F4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6" name="Freeform 24">
                <a:extLst>
                  <a:ext uri="{FF2B5EF4-FFF2-40B4-BE49-F238E27FC236}">
                    <a16:creationId xmlns:a16="http://schemas.microsoft.com/office/drawing/2014/main" id="{D865D67E-FECF-4D91-B760-03E7FDD77A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7" name="Freeform 25">
                <a:extLst>
                  <a:ext uri="{FF2B5EF4-FFF2-40B4-BE49-F238E27FC236}">
                    <a16:creationId xmlns:a16="http://schemas.microsoft.com/office/drawing/2014/main" id="{4BC160F1-DA26-4D45-85A9-9F848ED55B2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8" name="Freeform 26">
                <a:extLst>
                  <a:ext uri="{FF2B5EF4-FFF2-40B4-BE49-F238E27FC236}">
                    <a16:creationId xmlns:a16="http://schemas.microsoft.com/office/drawing/2014/main" id="{D94B6483-65D5-4965-AE49-E65F7112BA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9" name="Freeform 27">
                <a:extLst>
                  <a:ext uri="{FF2B5EF4-FFF2-40B4-BE49-F238E27FC236}">
                    <a16:creationId xmlns:a16="http://schemas.microsoft.com/office/drawing/2014/main" id="{1DACBD0F-F55C-49F2-BB15-E050ED16F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0" name="Freeform 28">
                <a:extLst>
                  <a:ext uri="{FF2B5EF4-FFF2-40B4-BE49-F238E27FC236}">
                    <a16:creationId xmlns:a16="http://schemas.microsoft.com/office/drawing/2014/main" id="{BC0FA2EE-3EF5-41AD-9BCC-4BD4066F21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1" name="Freeform 29">
                <a:extLst>
                  <a:ext uri="{FF2B5EF4-FFF2-40B4-BE49-F238E27FC236}">
                    <a16:creationId xmlns:a16="http://schemas.microsoft.com/office/drawing/2014/main" id="{66313D2E-7E8B-424D-8808-5A952762DD1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2" name="Freeform 30">
                <a:extLst>
                  <a:ext uri="{FF2B5EF4-FFF2-40B4-BE49-F238E27FC236}">
                    <a16:creationId xmlns:a16="http://schemas.microsoft.com/office/drawing/2014/main" id="{F4A99A13-FD75-4F56-A5F9-54E5807E5D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3" name="Freeform 31">
                <a:extLst>
                  <a:ext uri="{FF2B5EF4-FFF2-40B4-BE49-F238E27FC236}">
                    <a16:creationId xmlns:a16="http://schemas.microsoft.com/office/drawing/2014/main" id="{808E31E1-F7AD-4A81-8FD3-806FF7B69D2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grpSp>
        <p:grpSp>
          <p:nvGrpSpPr>
            <p:cNvPr id="16" name="Group 15">
              <a:extLst>
                <a:ext uri="{FF2B5EF4-FFF2-40B4-BE49-F238E27FC236}">
                  <a16:creationId xmlns:a16="http://schemas.microsoft.com/office/drawing/2014/main" id="{38424CA8-1819-45B9-9FA4-FA97F277502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7" name="Freeform 32">
                <a:extLst>
                  <a:ext uri="{FF2B5EF4-FFF2-40B4-BE49-F238E27FC236}">
                    <a16:creationId xmlns:a16="http://schemas.microsoft.com/office/drawing/2014/main" id="{1A2DDE80-0145-4EFF-84F1-FFD7B2AC1D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8" name="Freeform 33">
                <a:extLst>
                  <a:ext uri="{FF2B5EF4-FFF2-40B4-BE49-F238E27FC236}">
                    <a16:creationId xmlns:a16="http://schemas.microsoft.com/office/drawing/2014/main" id="{1F71CC74-5030-4F80-BFFA-228D1A010CA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9" name="Freeform 34">
                <a:extLst>
                  <a:ext uri="{FF2B5EF4-FFF2-40B4-BE49-F238E27FC236}">
                    <a16:creationId xmlns:a16="http://schemas.microsoft.com/office/drawing/2014/main" id="{27BB5C15-D356-4178-BF59-F5F0771737A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0" name="Freeform 35">
                <a:extLst>
                  <a:ext uri="{FF2B5EF4-FFF2-40B4-BE49-F238E27FC236}">
                    <a16:creationId xmlns:a16="http://schemas.microsoft.com/office/drawing/2014/main" id="{2700F8A0-067E-4788-A2D8-C429B70F51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1" name="Freeform 36">
                <a:extLst>
                  <a:ext uri="{FF2B5EF4-FFF2-40B4-BE49-F238E27FC236}">
                    <a16:creationId xmlns:a16="http://schemas.microsoft.com/office/drawing/2014/main" id="{73E624AE-B247-4560-A06C-B614B831B78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 name="Freeform 37">
                <a:extLst>
                  <a:ext uri="{FF2B5EF4-FFF2-40B4-BE49-F238E27FC236}">
                    <a16:creationId xmlns:a16="http://schemas.microsoft.com/office/drawing/2014/main" id="{BD34E5F9-A598-428D-9A27-0BDF94519A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3" name="Freeform 38">
                <a:extLst>
                  <a:ext uri="{FF2B5EF4-FFF2-40B4-BE49-F238E27FC236}">
                    <a16:creationId xmlns:a16="http://schemas.microsoft.com/office/drawing/2014/main" id="{C93F07E1-E991-48B7-ABD5-6D145A4B5FE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 name="Freeform 39">
                <a:extLst>
                  <a:ext uri="{FF2B5EF4-FFF2-40B4-BE49-F238E27FC236}">
                    <a16:creationId xmlns:a16="http://schemas.microsoft.com/office/drawing/2014/main" id="{ECBD8DC9-06EC-452D-B7F6-A6F5902874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5" name="Freeform 40">
                <a:extLst>
                  <a:ext uri="{FF2B5EF4-FFF2-40B4-BE49-F238E27FC236}">
                    <a16:creationId xmlns:a16="http://schemas.microsoft.com/office/drawing/2014/main" id="{B6A9688A-5360-4512-BCAF-ACB027A176A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6" name="Rectangle 41">
                <a:extLst>
                  <a:ext uri="{FF2B5EF4-FFF2-40B4-BE49-F238E27FC236}">
                    <a16:creationId xmlns:a16="http://schemas.microsoft.com/office/drawing/2014/main" id="{22DD5AF5-A34B-4E01-AAB8-94FFC93E458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grpSp>
      </p:grpSp>
      <p:sp>
        <p:nvSpPr>
          <p:cNvPr id="2" name="Titre 1">
            <a:extLst>
              <a:ext uri="{FF2B5EF4-FFF2-40B4-BE49-F238E27FC236}">
                <a16:creationId xmlns:a16="http://schemas.microsoft.com/office/drawing/2014/main" id="{A23B4F3B-B7C5-604B-9E59-2138B81A0F13}"/>
              </a:ext>
            </a:extLst>
          </p:cNvPr>
          <p:cNvSpPr>
            <a:spLocks noGrp="1"/>
          </p:cNvSpPr>
          <p:nvPr>
            <p:ph type="title"/>
          </p:nvPr>
        </p:nvSpPr>
        <p:spPr>
          <a:xfrm>
            <a:off x="829467" y="-226522"/>
            <a:ext cx="6740525" cy="1478570"/>
          </a:xfrm>
        </p:spPr>
        <p:txBody>
          <a:bodyPr vert="horz" lIns="91440" tIns="45720" rIns="91440" bIns="45720" rtlCol="0" anchor="b">
            <a:normAutofit/>
          </a:bodyPr>
          <a:lstStyle/>
          <a:p>
            <a:r>
              <a:rPr lang="en-US" u="sng" dirty="0"/>
              <a:t>le bouquet de fleurs coupées</a:t>
            </a:r>
            <a:r>
              <a:rPr lang="en-US" dirty="0"/>
              <a:t> :</a:t>
            </a:r>
            <a:endParaRPr lang="en-US" u="sng" dirty="0"/>
          </a:p>
        </p:txBody>
      </p:sp>
      <p:sp>
        <p:nvSpPr>
          <p:cNvPr id="4" name="Espace réservé du contenu 3">
            <a:extLst>
              <a:ext uri="{FF2B5EF4-FFF2-40B4-BE49-F238E27FC236}">
                <a16:creationId xmlns:a16="http://schemas.microsoft.com/office/drawing/2014/main" id="{4FB318B6-A7EC-0546-A495-8007F33A0A1D}"/>
              </a:ext>
            </a:extLst>
          </p:cNvPr>
          <p:cNvSpPr>
            <a:spLocks noGrp="1"/>
          </p:cNvSpPr>
          <p:nvPr>
            <p:ph sz="half" idx="1"/>
          </p:nvPr>
        </p:nvSpPr>
        <p:spPr>
          <a:xfrm>
            <a:off x="922337" y="1990726"/>
            <a:ext cx="6113463" cy="3800475"/>
          </a:xfrm>
        </p:spPr>
        <p:txBody>
          <a:bodyPr vert="horz" lIns="91440" tIns="45720" rIns="91440" bIns="45720" rtlCol="0">
            <a:normAutofit/>
          </a:bodyPr>
          <a:lstStyle/>
          <a:p>
            <a:r>
              <a:rPr lang="en-US" sz="3000" dirty="0"/>
              <a:t>Quelles sont les valeurs morales qui vous guident, qui guident notre société ?</a:t>
            </a:r>
          </a:p>
          <a:p>
            <a:endParaRPr lang="en-US" sz="3000" dirty="0"/>
          </a:p>
          <a:p>
            <a:r>
              <a:rPr lang="en-US" sz="3000" dirty="0"/>
              <a:t>D’où viennent-elles d’après vous ?</a:t>
            </a:r>
          </a:p>
        </p:txBody>
      </p:sp>
      <p:pic>
        <p:nvPicPr>
          <p:cNvPr id="7" name="Espace réservé du contenu 6">
            <a:extLst>
              <a:ext uri="{FF2B5EF4-FFF2-40B4-BE49-F238E27FC236}">
                <a16:creationId xmlns:a16="http://schemas.microsoft.com/office/drawing/2014/main" id="{B59120BD-F8DA-EB46-851E-577D3A7009BF}"/>
              </a:ext>
            </a:extLst>
          </p:cNvPr>
          <p:cNvPicPr>
            <a:picLocks noGrp="1" noChangeAspect="1"/>
          </p:cNvPicPr>
          <p:nvPr>
            <p:ph sz="half" idx="2"/>
          </p:nvPr>
        </p:nvPicPr>
        <p:blipFill rotWithShape="1">
          <a:blip r:embed="rId4"/>
          <a:srcRect l="17347" r="24802" b="-2"/>
          <a:stretch/>
        </p:blipFill>
        <p:spPr>
          <a:xfrm>
            <a:off x="7619998" y="780235"/>
            <a:ext cx="3425199" cy="4840332"/>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4141522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82000"/>
                <a:satMod val="150000"/>
                <a:lumMod val="160000"/>
              </a:schemeClr>
            </a:duotone>
          </a:blip>
          <a:stretch/>
        </a:blipFill>
        <a:effectLst/>
      </p:bgPr>
    </p:bg>
    <p:spTree>
      <p:nvGrpSpPr>
        <p:cNvPr id="1" name=""/>
        <p:cNvGrpSpPr/>
        <p:nvPr/>
      </p:nvGrpSpPr>
      <p:grpSpPr>
        <a:xfrm>
          <a:off x="0" y="0"/>
          <a:ext cx="0" cy="0"/>
          <a:chOff x="0" y="0"/>
          <a:chExt cx="0" cy="0"/>
        </a:xfrm>
      </p:grpSpPr>
      <p:pic>
        <p:nvPicPr>
          <p:cNvPr id="73" name="Picture 2">
            <a:extLst>
              <a:ext uri="{FF2B5EF4-FFF2-40B4-BE49-F238E27FC236}">
                <a16:creationId xmlns:a16="http://schemas.microsoft.com/office/drawing/2014/main" id="{499CE37F-AD93-4050-BC12-2743630421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75" name="Group 74">
            <a:extLst>
              <a:ext uri="{FF2B5EF4-FFF2-40B4-BE49-F238E27FC236}">
                <a16:creationId xmlns:a16="http://schemas.microsoft.com/office/drawing/2014/main" id="{15F2B9BC-3076-453F-88CA-2959BBAE57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76" name="Group 75">
              <a:extLst>
                <a:ext uri="{FF2B5EF4-FFF2-40B4-BE49-F238E27FC236}">
                  <a16:creationId xmlns:a16="http://schemas.microsoft.com/office/drawing/2014/main" id="{552BD89A-69CB-4D85-A0D3-649D76A9DAF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88" name="Rectangle 5">
                <a:extLst>
                  <a:ext uri="{FF2B5EF4-FFF2-40B4-BE49-F238E27FC236}">
                    <a16:creationId xmlns:a16="http://schemas.microsoft.com/office/drawing/2014/main" id="{7087D7FF-92C7-42F6-BCCC-F265241E278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89" name="Freeform 6">
                <a:extLst>
                  <a:ext uri="{FF2B5EF4-FFF2-40B4-BE49-F238E27FC236}">
                    <a16:creationId xmlns:a16="http://schemas.microsoft.com/office/drawing/2014/main" id="{559B762E-C250-48A3-8129-88FCB12AB3D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0" name="Freeform 7">
                <a:extLst>
                  <a:ext uri="{FF2B5EF4-FFF2-40B4-BE49-F238E27FC236}">
                    <a16:creationId xmlns:a16="http://schemas.microsoft.com/office/drawing/2014/main" id="{DFE07DF7-CD9B-4BB3-A1C3-F1C9BE4986B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1" name="Freeform 8">
                <a:extLst>
                  <a:ext uri="{FF2B5EF4-FFF2-40B4-BE49-F238E27FC236}">
                    <a16:creationId xmlns:a16="http://schemas.microsoft.com/office/drawing/2014/main" id="{86995B0E-4A66-4E15-9AE5-61333A7BAD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2" name="Freeform 9">
                <a:extLst>
                  <a:ext uri="{FF2B5EF4-FFF2-40B4-BE49-F238E27FC236}">
                    <a16:creationId xmlns:a16="http://schemas.microsoft.com/office/drawing/2014/main" id="{11CE157C-CC63-4B0D-A276-17C4FB40BED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3" name="Freeform 10">
                <a:extLst>
                  <a:ext uri="{FF2B5EF4-FFF2-40B4-BE49-F238E27FC236}">
                    <a16:creationId xmlns:a16="http://schemas.microsoft.com/office/drawing/2014/main" id="{D0FB6E71-FAD4-4A2C-8661-0D6D663FA4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4" name="Freeform 11">
                <a:extLst>
                  <a:ext uri="{FF2B5EF4-FFF2-40B4-BE49-F238E27FC236}">
                    <a16:creationId xmlns:a16="http://schemas.microsoft.com/office/drawing/2014/main" id="{FBDE0999-ED17-412C-9164-671C0D1DBC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5" name="Freeform 12">
                <a:extLst>
                  <a:ext uri="{FF2B5EF4-FFF2-40B4-BE49-F238E27FC236}">
                    <a16:creationId xmlns:a16="http://schemas.microsoft.com/office/drawing/2014/main" id="{B1D7B91A-2809-4B9B-9193-2EDB5A416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6" name="Freeform 13">
                <a:extLst>
                  <a:ext uri="{FF2B5EF4-FFF2-40B4-BE49-F238E27FC236}">
                    <a16:creationId xmlns:a16="http://schemas.microsoft.com/office/drawing/2014/main" id="{E3F4C0BA-1A42-4D2B-9058-04EB3517037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7" name="Freeform 14">
                <a:extLst>
                  <a:ext uri="{FF2B5EF4-FFF2-40B4-BE49-F238E27FC236}">
                    <a16:creationId xmlns:a16="http://schemas.microsoft.com/office/drawing/2014/main" id="{442DC2FE-E989-47E7-A078-B8FC0D8CC2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8" name="Freeform 15">
                <a:extLst>
                  <a:ext uri="{FF2B5EF4-FFF2-40B4-BE49-F238E27FC236}">
                    <a16:creationId xmlns:a16="http://schemas.microsoft.com/office/drawing/2014/main" id="{B97DC269-2A0C-4025-B7AE-3D9E76AF1F7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9" name="Line 16">
                <a:extLst>
                  <a:ext uri="{FF2B5EF4-FFF2-40B4-BE49-F238E27FC236}">
                    <a16:creationId xmlns:a16="http://schemas.microsoft.com/office/drawing/2014/main" id="{76AE4DE4-7BD6-4FFF-8B15-DF7F6B8A14E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100" name="Freeform 17">
                <a:extLst>
                  <a:ext uri="{FF2B5EF4-FFF2-40B4-BE49-F238E27FC236}">
                    <a16:creationId xmlns:a16="http://schemas.microsoft.com/office/drawing/2014/main" id="{B19B8883-EB0B-4B3A-B5A9-94D6ED59C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1" name="Freeform 18">
                <a:extLst>
                  <a:ext uri="{FF2B5EF4-FFF2-40B4-BE49-F238E27FC236}">
                    <a16:creationId xmlns:a16="http://schemas.microsoft.com/office/drawing/2014/main" id="{4E069458-44DF-4C10-937B-43F9BF3B94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2" name="Freeform 19">
                <a:extLst>
                  <a:ext uri="{FF2B5EF4-FFF2-40B4-BE49-F238E27FC236}">
                    <a16:creationId xmlns:a16="http://schemas.microsoft.com/office/drawing/2014/main" id="{C181E9C1-53CB-439C-8FB1-0F2F0F9CDF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3" name="Freeform 20">
                <a:extLst>
                  <a:ext uri="{FF2B5EF4-FFF2-40B4-BE49-F238E27FC236}">
                    <a16:creationId xmlns:a16="http://schemas.microsoft.com/office/drawing/2014/main" id="{AC752FDB-6861-4423-8273-3177B4E226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4" name="Rectangle 21">
                <a:extLst>
                  <a:ext uri="{FF2B5EF4-FFF2-40B4-BE49-F238E27FC236}">
                    <a16:creationId xmlns:a16="http://schemas.microsoft.com/office/drawing/2014/main" id="{A83D3C35-2F2A-474E-9172-B601496C450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05" name="Freeform 22">
                <a:extLst>
                  <a:ext uri="{FF2B5EF4-FFF2-40B4-BE49-F238E27FC236}">
                    <a16:creationId xmlns:a16="http://schemas.microsoft.com/office/drawing/2014/main" id="{EDFD5585-CB56-49D0-BDAF-41A8752CD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6" name="Freeform 23">
                <a:extLst>
                  <a:ext uri="{FF2B5EF4-FFF2-40B4-BE49-F238E27FC236}">
                    <a16:creationId xmlns:a16="http://schemas.microsoft.com/office/drawing/2014/main" id="{2BFB583B-EA3B-4C0F-8F1D-C3BCFE39A4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7" name="Freeform 24">
                <a:extLst>
                  <a:ext uri="{FF2B5EF4-FFF2-40B4-BE49-F238E27FC236}">
                    <a16:creationId xmlns:a16="http://schemas.microsoft.com/office/drawing/2014/main" id="{5F17E64E-AB38-4EE0-9E80-A3E7854BE3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8" name="Freeform 25">
                <a:extLst>
                  <a:ext uri="{FF2B5EF4-FFF2-40B4-BE49-F238E27FC236}">
                    <a16:creationId xmlns:a16="http://schemas.microsoft.com/office/drawing/2014/main" id="{7B9B8DC6-C3F3-4747-B257-AE3C4B227AE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9" name="Freeform 26">
                <a:extLst>
                  <a:ext uri="{FF2B5EF4-FFF2-40B4-BE49-F238E27FC236}">
                    <a16:creationId xmlns:a16="http://schemas.microsoft.com/office/drawing/2014/main" id="{CA5C7F7D-63E1-4345-B2B0-88B135459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0" name="Freeform 27">
                <a:extLst>
                  <a:ext uri="{FF2B5EF4-FFF2-40B4-BE49-F238E27FC236}">
                    <a16:creationId xmlns:a16="http://schemas.microsoft.com/office/drawing/2014/main" id="{7A7D0AB7-496B-4F3E-ACD6-083CACF1D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1" name="Freeform 28">
                <a:extLst>
                  <a:ext uri="{FF2B5EF4-FFF2-40B4-BE49-F238E27FC236}">
                    <a16:creationId xmlns:a16="http://schemas.microsoft.com/office/drawing/2014/main" id="{50100D55-242F-4FF8-B321-9516E36AB4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2" name="Freeform 29">
                <a:extLst>
                  <a:ext uri="{FF2B5EF4-FFF2-40B4-BE49-F238E27FC236}">
                    <a16:creationId xmlns:a16="http://schemas.microsoft.com/office/drawing/2014/main" id="{98370B6C-1B90-4840-AFDD-6E153183BAF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3" name="Freeform 30">
                <a:extLst>
                  <a:ext uri="{FF2B5EF4-FFF2-40B4-BE49-F238E27FC236}">
                    <a16:creationId xmlns:a16="http://schemas.microsoft.com/office/drawing/2014/main" id="{0400D89D-BCFB-48BA-9583-8C2CAB8B4D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4" name="Freeform 31">
                <a:extLst>
                  <a:ext uri="{FF2B5EF4-FFF2-40B4-BE49-F238E27FC236}">
                    <a16:creationId xmlns:a16="http://schemas.microsoft.com/office/drawing/2014/main" id="{9C69BFDE-A8B4-4F53-896B-7A31BE571B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grpSp>
          <p:nvGrpSpPr>
            <p:cNvPr id="77" name="Group 76">
              <a:extLst>
                <a:ext uri="{FF2B5EF4-FFF2-40B4-BE49-F238E27FC236}">
                  <a16:creationId xmlns:a16="http://schemas.microsoft.com/office/drawing/2014/main" id="{4BE06CAB-2FDC-4442-A380-B4BEDF147CA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78" name="Freeform 32">
                <a:extLst>
                  <a:ext uri="{FF2B5EF4-FFF2-40B4-BE49-F238E27FC236}">
                    <a16:creationId xmlns:a16="http://schemas.microsoft.com/office/drawing/2014/main" id="{6851E526-3299-433B-9554-744A6628DC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9" name="Freeform 33">
                <a:extLst>
                  <a:ext uri="{FF2B5EF4-FFF2-40B4-BE49-F238E27FC236}">
                    <a16:creationId xmlns:a16="http://schemas.microsoft.com/office/drawing/2014/main" id="{0B9623D6-4B96-45A9-8637-8F0DFD2F706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0" name="Freeform 34">
                <a:extLst>
                  <a:ext uri="{FF2B5EF4-FFF2-40B4-BE49-F238E27FC236}">
                    <a16:creationId xmlns:a16="http://schemas.microsoft.com/office/drawing/2014/main" id="{E5D705CA-80FE-4F8C-87E2-E3E9F562A4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1" name="Freeform 35">
                <a:extLst>
                  <a:ext uri="{FF2B5EF4-FFF2-40B4-BE49-F238E27FC236}">
                    <a16:creationId xmlns:a16="http://schemas.microsoft.com/office/drawing/2014/main" id="{E875DD14-C965-4D3E-8D40-3E7C884485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2" name="Freeform 36">
                <a:extLst>
                  <a:ext uri="{FF2B5EF4-FFF2-40B4-BE49-F238E27FC236}">
                    <a16:creationId xmlns:a16="http://schemas.microsoft.com/office/drawing/2014/main" id="{173C9706-4C18-4D55-B626-CA001A7BE8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3" name="Freeform 37">
                <a:extLst>
                  <a:ext uri="{FF2B5EF4-FFF2-40B4-BE49-F238E27FC236}">
                    <a16:creationId xmlns:a16="http://schemas.microsoft.com/office/drawing/2014/main" id="{89916FBC-BDC8-49FC-987E-7A80DC9589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4" name="Freeform 38">
                <a:extLst>
                  <a:ext uri="{FF2B5EF4-FFF2-40B4-BE49-F238E27FC236}">
                    <a16:creationId xmlns:a16="http://schemas.microsoft.com/office/drawing/2014/main" id="{23A914E4-F904-4783-ACFA-6A1D77F7F4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5" name="Freeform 39">
                <a:extLst>
                  <a:ext uri="{FF2B5EF4-FFF2-40B4-BE49-F238E27FC236}">
                    <a16:creationId xmlns:a16="http://schemas.microsoft.com/office/drawing/2014/main" id="{A3EA8607-B279-4454-A382-D3A637DD01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6" name="Freeform 40">
                <a:extLst>
                  <a:ext uri="{FF2B5EF4-FFF2-40B4-BE49-F238E27FC236}">
                    <a16:creationId xmlns:a16="http://schemas.microsoft.com/office/drawing/2014/main" id="{A7676428-3D92-42EC-9F5B-6CF6ACCBFF9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7" name="Rectangle 41">
                <a:extLst>
                  <a:ext uri="{FF2B5EF4-FFF2-40B4-BE49-F238E27FC236}">
                    <a16:creationId xmlns:a16="http://schemas.microsoft.com/office/drawing/2014/main" id="{1F089678-9829-41EC-A9F2-0C74D6FF691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grpSp>
      <p:sp>
        <p:nvSpPr>
          <p:cNvPr id="116" name="Round Diagonal Corner Rectangle 11">
            <a:extLst>
              <a:ext uri="{FF2B5EF4-FFF2-40B4-BE49-F238E27FC236}">
                <a16:creationId xmlns:a16="http://schemas.microsoft.com/office/drawing/2014/main" id="{293E0832-32A2-418B-94F9-3E7E56828D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949" y="808057"/>
            <a:ext cx="6752461" cy="5234394"/>
          </a:xfrm>
          <a:prstGeom prst="round2DiagRect">
            <a:avLst>
              <a:gd name="adj1" fmla="val 7418"/>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Image 6">
            <a:extLst>
              <a:ext uri="{FF2B5EF4-FFF2-40B4-BE49-F238E27FC236}">
                <a16:creationId xmlns:a16="http://schemas.microsoft.com/office/drawing/2014/main" id="{226DA103-DFF5-A14F-B318-6C0947FACC84}"/>
              </a:ext>
            </a:extLst>
          </p:cNvPr>
          <p:cNvPicPr>
            <a:picLocks noChangeAspect="1"/>
          </p:cNvPicPr>
          <p:nvPr/>
        </p:nvPicPr>
        <p:blipFill>
          <a:blip r:embed="rId4"/>
          <a:stretch>
            <a:fillRect/>
          </a:stretch>
        </p:blipFill>
        <p:spPr>
          <a:xfrm>
            <a:off x="1007139" y="2176463"/>
            <a:ext cx="2888793" cy="2397699"/>
          </a:xfrm>
          <a:prstGeom prst="rect">
            <a:avLst/>
          </a:prstGeom>
        </p:spPr>
      </p:pic>
      <p:pic>
        <p:nvPicPr>
          <p:cNvPr id="9" name="Image 8">
            <a:extLst>
              <a:ext uri="{FF2B5EF4-FFF2-40B4-BE49-F238E27FC236}">
                <a16:creationId xmlns:a16="http://schemas.microsoft.com/office/drawing/2014/main" id="{38C54561-274C-8B4C-A93B-84D296851CD8}"/>
              </a:ext>
            </a:extLst>
          </p:cNvPr>
          <p:cNvPicPr>
            <a:picLocks noChangeAspect="1"/>
          </p:cNvPicPr>
          <p:nvPr/>
        </p:nvPicPr>
        <p:blipFill>
          <a:blip r:embed="rId5"/>
          <a:stretch>
            <a:fillRect/>
          </a:stretch>
        </p:blipFill>
        <p:spPr>
          <a:xfrm>
            <a:off x="4138248" y="842308"/>
            <a:ext cx="3271939" cy="5112405"/>
          </a:xfrm>
          <a:prstGeom prst="rect">
            <a:avLst/>
          </a:prstGeom>
        </p:spPr>
      </p:pic>
      <p:sp>
        <p:nvSpPr>
          <p:cNvPr id="10" name="ZoneTexte 9">
            <a:extLst>
              <a:ext uri="{FF2B5EF4-FFF2-40B4-BE49-F238E27FC236}">
                <a16:creationId xmlns:a16="http://schemas.microsoft.com/office/drawing/2014/main" id="{76E75B0C-6038-494E-A6F3-FE8A254C4625}"/>
              </a:ext>
            </a:extLst>
          </p:cNvPr>
          <p:cNvSpPr txBox="1"/>
          <p:nvPr/>
        </p:nvSpPr>
        <p:spPr>
          <a:xfrm>
            <a:off x="8036041" y="2249487"/>
            <a:ext cx="3281004" cy="3541714"/>
          </a:xfrm>
          <a:prstGeom prst="rect">
            <a:avLst/>
          </a:prstGeom>
        </p:spPr>
        <p:txBody>
          <a:bodyPr vert="horz" lIns="91440" tIns="45720" rIns="91440" bIns="45720" rtlCol="0">
            <a:normAutofit/>
          </a:bodyPr>
          <a:lstStyle/>
          <a:p>
            <a:pPr algn="ctr" defTabSz="914400">
              <a:lnSpc>
                <a:spcPct val="120000"/>
              </a:lnSpc>
              <a:spcAft>
                <a:spcPts val="600"/>
              </a:spcAft>
              <a:buSzPct val="125000"/>
            </a:pPr>
            <a:r>
              <a:rPr lang="en-US" sz="2800" dirty="0">
                <a:effectLst>
                  <a:outerShdw blurRad="152400" dist="38100" dir="2700000" algn="tl">
                    <a:srgbClr val="000000">
                      <a:alpha val="36000"/>
                    </a:srgbClr>
                  </a:outerShdw>
                </a:effectLst>
              </a:rPr>
              <a:t>Quel lien peut-on faire entre les valeurs morales qui nous guident et cette diapositive ?</a:t>
            </a:r>
          </a:p>
        </p:txBody>
      </p:sp>
    </p:spTree>
    <p:extLst>
      <p:ext uri="{BB962C8B-B14F-4D97-AF65-F5344CB8AC3E}">
        <p14:creationId xmlns:p14="http://schemas.microsoft.com/office/powerpoint/2010/main" val="3021851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3CAF8CE-4ADD-6F4E-BBAF-205ED8A38F3B}"/>
              </a:ext>
            </a:extLst>
          </p:cNvPr>
          <p:cNvSpPr txBox="1"/>
          <p:nvPr/>
        </p:nvSpPr>
        <p:spPr>
          <a:xfrm>
            <a:off x="2137788" y="724395"/>
            <a:ext cx="8252580" cy="1077218"/>
          </a:xfrm>
          <a:prstGeom prst="rect">
            <a:avLst/>
          </a:prstGeom>
          <a:noFill/>
        </p:spPr>
        <p:txBody>
          <a:bodyPr wrap="none" rtlCol="0">
            <a:spAutoFit/>
          </a:bodyPr>
          <a:lstStyle/>
          <a:p>
            <a:pPr algn="ctr"/>
            <a:r>
              <a:rPr lang="fr-FR" sz="3200" dirty="0"/>
              <a:t>Si on se place du point de vue du catéchète, </a:t>
            </a:r>
          </a:p>
          <a:p>
            <a:pPr algn="ctr"/>
            <a:r>
              <a:rPr lang="fr-FR" sz="3200" dirty="0"/>
              <a:t>comment faire pour que nos fleurs restent belles ?</a:t>
            </a:r>
          </a:p>
        </p:txBody>
      </p:sp>
      <p:pic>
        <p:nvPicPr>
          <p:cNvPr id="6" name="Image 5">
            <a:extLst>
              <a:ext uri="{FF2B5EF4-FFF2-40B4-BE49-F238E27FC236}">
                <a16:creationId xmlns:a16="http://schemas.microsoft.com/office/drawing/2014/main" id="{9241920B-136D-ED40-9B0E-9B15DA2F4567}"/>
              </a:ext>
            </a:extLst>
          </p:cNvPr>
          <p:cNvPicPr>
            <a:picLocks noChangeAspect="1"/>
          </p:cNvPicPr>
          <p:nvPr/>
        </p:nvPicPr>
        <p:blipFill>
          <a:blip r:embed="rId2"/>
          <a:stretch>
            <a:fillRect/>
          </a:stretch>
        </p:blipFill>
        <p:spPr>
          <a:xfrm>
            <a:off x="0" y="2291611"/>
            <a:ext cx="3091978" cy="4556043"/>
          </a:xfrm>
          <a:prstGeom prst="rect">
            <a:avLst/>
          </a:prstGeom>
        </p:spPr>
      </p:pic>
      <p:pic>
        <p:nvPicPr>
          <p:cNvPr id="8" name="Image 7">
            <a:extLst>
              <a:ext uri="{FF2B5EF4-FFF2-40B4-BE49-F238E27FC236}">
                <a16:creationId xmlns:a16="http://schemas.microsoft.com/office/drawing/2014/main" id="{F12A5C45-B1CB-334A-84B2-4CD04B93F196}"/>
              </a:ext>
            </a:extLst>
          </p:cNvPr>
          <p:cNvPicPr>
            <a:picLocks noChangeAspect="1"/>
          </p:cNvPicPr>
          <p:nvPr/>
        </p:nvPicPr>
        <p:blipFill>
          <a:blip r:embed="rId3"/>
          <a:stretch>
            <a:fillRect/>
          </a:stretch>
        </p:blipFill>
        <p:spPr>
          <a:xfrm>
            <a:off x="7520822" y="3304218"/>
            <a:ext cx="4671178" cy="3553782"/>
          </a:xfrm>
          <a:prstGeom prst="rect">
            <a:avLst/>
          </a:prstGeom>
        </p:spPr>
      </p:pic>
      <p:pic>
        <p:nvPicPr>
          <p:cNvPr id="10" name="Image 9">
            <a:extLst>
              <a:ext uri="{FF2B5EF4-FFF2-40B4-BE49-F238E27FC236}">
                <a16:creationId xmlns:a16="http://schemas.microsoft.com/office/drawing/2014/main" id="{9FA25EE8-0AA9-1144-8051-B397F33C1FF6}"/>
              </a:ext>
            </a:extLst>
          </p:cNvPr>
          <p:cNvPicPr>
            <a:picLocks noChangeAspect="1"/>
          </p:cNvPicPr>
          <p:nvPr/>
        </p:nvPicPr>
        <p:blipFill>
          <a:blip r:embed="rId4"/>
          <a:stretch>
            <a:fillRect/>
          </a:stretch>
        </p:blipFill>
        <p:spPr>
          <a:xfrm>
            <a:off x="3287488" y="2291611"/>
            <a:ext cx="4116296" cy="3070137"/>
          </a:xfrm>
          <a:prstGeom prst="rect">
            <a:avLst/>
          </a:prstGeom>
        </p:spPr>
      </p:pic>
    </p:spTree>
    <p:extLst>
      <p:ext uri="{BB962C8B-B14F-4D97-AF65-F5344CB8AC3E}">
        <p14:creationId xmlns:p14="http://schemas.microsoft.com/office/powerpoint/2010/main" val="28931289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B5F27"/>
      </a:dk2>
      <a:lt2>
        <a:srgbClr val="D8FC68"/>
      </a:lt2>
      <a:accent1>
        <a:srgbClr val="DDC855"/>
      </a:accent1>
      <a:accent2>
        <a:srgbClr val="FCA03D"/>
      </a:accent2>
      <a:accent3>
        <a:srgbClr val="E36439"/>
      </a:accent3>
      <a:accent4>
        <a:srgbClr val="C2935B"/>
      </a:accent4>
      <a:accent5>
        <a:srgbClr val="88C25C"/>
      </a:accent5>
      <a:accent6>
        <a:srgbClr val="BFCC86"/>
      </a:accent6>
      <a:hlink>
        <a:srgbClr val="FFCE23"/>
      </a:hlink>
      <a:folHlink>
        <a:srgbClr val="FDEB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82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97ECCC31-8429-4523-BE8D-8F09B7A4D46D}"/>
    </a:ext>
  </a:extLst>
</a:theme>
</file>

<file path=docProps/app.xml><?xml version="1.0" encoding="utf-8"?>
<Properties xmlns="http://schemas.openxmlformats.org/officeDocument/2006/extended-properties" xmlns:vt="http://schemas.openxmlformats.org/officeDocument/2006/docPropsVTypes">
  <TotalTime>26</TotalTime>
  <Words>888</Words>
  <Application>Microsoft Macintosh PowerPoint</Application>
  <PresentationFormat>Grand écran</PresentationFormat>
  <Paragraphs>78</Paragraphs>
  <Slides>19</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19</vt:i4>
      </vt:variant>
    </vt:vector>
  </HeadingPairs>
  <TitlesOfParts>
    <vt:vector size="22" baseType="lpstr">
      <vt:lpstr>Arial</vt:lpstr>
      <vt:lpstr>Tw Cen MT</vt:lpstr>
      <vt:lpstr>Circuit</vt:lpstr>
      <vt:lpstr>EN CHANTIER POUR LA MISSION !</vt:lpstr>
      <vt:lpstr>OBJECTIF :</vt:lpstr>
      <vt:lpstr>Marque ta génération </vt:lpstr>
      <vt:lpstr>prière :</vt:lpstr>
      <vt:lpstr>prière :</vt:lpstr>
      <vt:lpstr>Présentation PowerPoint</vt:lpstr>
      <vt:lpstr>le bouquet de fleurs coupées :</vt:lpstr>
      <vt:lpstr>Présentation PowerPoint</vt:lpstr>
      <vt:lpstr>Présentation PowerPoint</vt:lpstr>
      <vt:lpstr>Présentation PowerPoint</vt:lpstr>
      <vt:lpstr>le catéchète : un expert en humanité !</vt:lpstr>
      <vt:lpstr>Jonas</vt:lpstr>
      <vt:lpstr>jonas : </vt:lpstr>
      <vt:lpstr>Que nous enseigne jonas ?</vt:lpstr>
      <vt:lpstr>Encouragement du pape François :</vt:lpstr>
      <vt:lpstr>périphérie douloureuse pour notre pape …</vt:lpstr>
      <vt:lpstr>Jésus dit : « allez, je suis avec vous ! » Matthieu 28, 19-20</vt:lpstr>
      <vt:lpstr>la perle de LA RENCONTRE …</vt:lpstr>
      <vt:lpstr>bénédiction et envoi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 CHANTIER POUR LA MISSION !</dc:title>
  <dc:creator>Caroline Michaud</dc:creator>
  <cp:lastModifiedBy>Caroline Michaud</cp:lastModifiedBy>
  <cp:revision>7</cp:revision>
  <dcterms:created xsi:type="dcterms:W3CDTF">2021-02-23T16:04:52Z</dcterms:created>
  <dcterms:modified xsi:type="dcterms:W3CDTF">2021-02-27T16:37:43Z</dcterms:modified>
</cp:coreProperties>
</file>